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3"/>
  </p:notesMasterIdLst>
  <p:sldIdLst>
    <p:sldId id="326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258" r:id="rId7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2D5F"/>
    <a:srgbClr val="39234F"/>
    <a:srgbClr val="3B2450"/>
    <a:srgbClr val="412551"/>
    <a:srgbClr val="3C2450"/>
    <a:srgbClr val="3B2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25" autoAdjust="0"/>
    <p:restoredTop sz="90361"/>
  </p:normalViewPr>
  <p:slideViewPr>
    <p:cSldViewPr snapToGrid="0">
      <p:cViewPr varScale="1">
        <p:scale>
          <a:sx n="103" d="100"/>
          <a:sy n="103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7F4259-2214-411B-901D-E55FACBF1AA3}" type="doc">
      <dgm:prSet loTypeId="urn:microsoft.com/office/officeart/2005/8/layout/vList5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id-ID"/>
        </a:p>
      </dgm:t>
    </dgm:pt>
    <dgm:pt modelId="{0542B046-5B48-40F8-95DC-980BACABF091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dirty="0" smtClean="0"/>
            <a:t>MISI</a:t>
          </a:r>
          <a:endParaRPr lang="id-ID" dirty="0"/>
        </a:p>
      </dgm:t>
    </dgm:pt>
    <dgm:pt modelId="{D98E917B-7EA5-4597-B2D8-84236C4AF0F4}" type="parTrans" cxnId="{4C5E3E08-D2C1-4F11-9170-A98AA60018B4}">
      <dgm:prSet/>
      <dgm:spPr/>
      <dgm:t>
        <a:bodyPr/>
        <a:lstStyle/>
        <a:p>
          <a:endParaRPr lang="id-ID"/>
        </a:p>
      </dgm:t>
    </dgm:pt>
    <dgm:pt modelId="{68EB8426-1C10-4B36-9BF5-A74A113756A7}" type="sibTrans" cxnId="{4C5E3E08-D2C1-4F11-9170-A98AA60018B4}">
      <dgm:prSet/>
      <dgm:spPr/>
      <dgm:t>
        <a:bodyPr/>
        <a:lstStyle/>
        <a:p>
          <a:endParaRPr lang="id-ID"/>
        </a:p>
      </dgm:t>
    </dgm:pt>
    <dgm:pt modelId="{6D63A712-E8D6-4AF0-AA0B-4A45F8702B1A}">
      <dgm:prSet phldrT="[Text]"/>
      <dgm:spPr/>
      <dgm:t>
        <a:bodyPr/>
        <a:lstStyle/>
        <a:p>
          <a:r>
            <a:rPr lang="id-ID" dirty="0" smtClean="0">
              <a:latin typeface="Calibri" panose="020F0502020204030204" pitchFamily="34" charset="0"/>
            </a:rPr>
            <a:t>Meningkatkan Mutu Pelayanan Administrasi Terpadu Kecamatan yang Transparan, Cepat, Akurat dan Akuntabel. </a:t>
          </a:r>
          <a:endParaRPr lang="id-ID" dirty="0">
            <a:latin typeface="Calibri" panose="020F0502020204030204" pitchFamily="34" charset="0"/>
          </a:endParaRPr>
        </a:p>
      </dgm:t>
    </dgm:pt>
    <dgm:pt modelId="{6FB13AE9-E4E3-463F-9207-6F602BC3B3C3}" type="sibTrans" cxnId="{D8A52B6C-E763-477A-B9D1-335DE1B2DB3A}">
      <dgm:prSet/>
      <dgm:spPr/>
      <dgm:t>
        <a:bodyPr/>
        <a:lstStyle/>
        <a:p>
          <a:endParaRPr lang="id-ID"/>
        </a:p>
      </dgm:t>
    </dgm:pt>
    <dgm:pt modelId="{EBA52398-AC37-4BC8-9555-6BE0DE4D47A6}" type="parTrans" cxnId="{D8A52B6C-E763-477A-B9D1-335DE1B2DB3A}">
      <dgm:prSet/>
      <dgm:spPr/>
      <dgm:t>
        <a:bodyPr/>
        <a:lstStyle/>
        <a:p>
          <a:endParaRPr lang="id-ID"/>
        </a:p>
      </dgm:t>
    </dgm:pt>
    <dgm:pt modelId="{6A694C74-65C8-4CCE-AB71-650BCAD9D0B8}">
      <dgm:prSet phldrT="[Text]"/>
      <dgm:spPr/>
      <dgm:t>
        <a:bodyPr/>
        <a:lstStyle/>
        <a:p>
          <a:r>
            <a:rPr lang="id-ID" dirty="0" smtClean="0">
              <a:latin typeface="Calibri" panose="020F0502020204030204" pitchFamily="34" charset="0"/>
            </a:rPr>
            <a:t>Meningkatkan dan Membentuk Aparatur yang Propesional dalam Pelayanan Administrasi Terpadu Kecamatan.</a:t>
          </a:r>
          <a:endParaRPr lang="id-ID" dirty="0">
            <a:latin typeface="Calibri" panose="020F0502020204030204" pitchFamily="34" charset="0"/>
          </a:endParaRPr>
        </a:p>
      </dgm:t>
    </dgm:pt>
    <dgm:pt modelId="{06E21C94-4D67-456C-BF65-3ED70E05C146}" type="parTrans" cxnId="{CBEDB439-13C9-4330-A4DD-AA7B60BAFC39}">
      <dgm:prSet/>
      <dgm:spPr/>
      <dgm:t>
        <a:bodyPr/>
        <a:lstStyle/>
        <a:p>
          <a:endParaRPr lang="en-US"/>
        </a:p>
      </dgm:t>
    </dgm:pt>
    <dgm:pt modelId="{26A30ED9-2110-4745-A5AE-75AA6D96B1F4}" type="sibTrans" cxnId="{CBEDB439-13C9-4330-A4DD-AA7B60BAFC39}">
      <dgm:prSet/>
      <dgm:spPr/>
      <dgm:t>
        <a:bodyPr/>
        <a:lstStyle/>
        <a:p>
          <a:endParaRPr lang="en-US"/>
        </a:p>
      </dgm:t>
    </dgm:pt>
    <dgm:pt modelId="{FB247F84-E020-426E-A4E4-FE358F3F5F96}">
      <dgm:prSet phldrT="[Text]"/>
      <dgm:spPr/>
      <dgm:t>
        <a:bodyPr/>
        <a:lstStyle/>
        <a:p>
          <a:r>
            <a:rPr lang="id-ID" dirty="0" smtClean="0">
              <a:latin typeface="Calibri" panose="020F0502020204030204" pitchFamily="34" charset="0"/>
            </a:rPr>
            <a:t>Meningkatkan Kesadaran Masyarakat dalam Layanan dan Kepemilikan Perizinan dan Non Perizinan.</a:t>
          </a:r>
          <a:endParaRPr lang="id-ID" dirty="0">
            <a:latin typeface="Calibri" panose="020F0502020204030204" pitchFamily="34" charset="0"/>
          </a:endParaRPr>
        </a:p>
      </dgm:t>
    </dgm:pt>
    <dgm:pt modelId="{2CA827AE-3F13-4B3C-A486-B4A7CD5A3039}" type="parTrans" cxnId="{4191AED6-7CCD-49FD-93C9-5A83D28C03A4}">
      <dgm:prSet/>
      <dgm:spPr/>
      <dgm:t>
        <a:bodyPr/>
        <a:lstStyle/>
        <a:p>
          <a:endParaRPr lang="en-US"/>
        </a:p>
      </dgm:t>
    </dgm:pt>
    <dgm:pt modelId="{F960F5CB-D98E-4B8F-9735-9C65FE27EDED}" type="sibTrans" cxnId="{4191AED6-7CCD-49FD-93C9-5A83D28C03A4}">
      <dgm:prSet/>
      <dgm:spPr/>
      <dgm:t>
        <a:bodyPr/>
        <a:lstStyle/>
        <a:p>
          <a:endParaRPr lang="en-US"/>
        </a:p>
      </dgm:t>
    </dgm:pt>
    <dgm:pt modelId="{05A41CE8-47E9-4AB2-AAD9-54C47EB5C5BD}" type="pres">
      <dgm:prSet presAssocID="{897F4259-2214-411B-901D-E55FACBF1A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E97B6D1C-B6D9-4A25-BCF0-69C1CE8FCA81}" type="pres">
      <dgm:prSet presAssocID="{0542B046-5B48-40F8-95DC-980BACABF091}" presName="linNode" presStyleCnt="0"/>
      <dgm:spPr/>
    </dgm:pt>
    <dgm:pt modelId="{699E0B97-2654-4D8D-A224-27A60F21FAC6}" type="pres">
      <dgm:prSet presAssocID="{0542B046-5B48-40F8-95DC-980BACABF091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4780587-82AC-42A1-9262-A3BFE3FFFF3A}" type="pres">
      <dgm:prSet presAssocID="{0542B046-5B48-40F8-95DC-980BACABF091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5DC2D4ED-E79C-490F-9473-5734458EC1DC}" type="presOf" srcId="{FB247F84-E020-426E-A4E4-FE358F3F5F96}" destId="{64780587-82AC-42A1-9262-A3BFE3FFFF3A}" srcOrd="0" destOrd="2" presId="urn:microsoft.com/office/officeart/2005/8/layout/vList5"/>
    <dgm:cxn modelId="{4C5E3E08-D2C1-4F11-9170-A98AA60018B4}" srcId="{897F4259-2214-411B-901D-E55FACBF1AA3}" destId="{0542B046-5B48-40F8-95DC-980BACABF091}" srcOrd="0" destOrd="0" parTransId="{D98E917B-7EA5-4597-B2D8-84236C4AF0F4}" sibTransId="{68EB8426-1C10-4B36-9BF5-A74A113756A7}"/>
    <dgm:cxn modelId="{4B7E35AB-C4D7-4814-8EA6-FF609250A4B0}" type="presOf" srcId="{0542B046-5B48-40F8-95DC-980BACABF091}" destId="{699E0B97-2654-4D8D-A224-27A60F21FAC6}" srcOrd="0" destOrd="0" presId="urn:microsoft.com/office/officeart/2005/8/layout/vList5"/>
    <dgm:cxn modelId="{4191AED6-7CCD-49FD-93C9-5A83D28C03A4}" srcId="{0542B046-5B48-40F8-95DC-980BACABF091}" destId="{FB247F84-E020-426E-A4E4-FE358F3F5F96}" srcOrd="2" destOrd="0" parTransId="{2CA827AE-3F13-4B3C-A486-B4A7CD5A3039}" sibTransId="{F960F5CB-D98E-4B8F-9735-9C65FE27EDED}"/>
    <dgm:cxn modelId="{CBEDB439-13C9-4330-A4DD-AA7B60BAFC39}" srcId="{0542B046-5B48-40F8-95DC-980BACABF091}" destId="{6A694C74-65C8-4CCE-AB71-650BCAD9D0B8}" srcOrd="1" destOrd="0" parTransId="{06E21C94-4D67-456C-BF65-3ED70E05C146}" sibTransId="{26A30ED9-2110-4745-A5AE-75AA6D96B1F4}"/>
    <dgm:cxn modelId="{A0815C6C-FE55-498E-A8C7-717C6CC3F3AA}" type="presOf" srcId="{6D63A712-E8D6-4AF0-AA0B-4A45F8702B1A}" destId="{64780587-82AC-42A1-9262-A3BFE3FFFF3A}" srcOrd="0" destOrd="0" presId="urn:microsoft.com/office/officeart/2005/8/layout/vList5"/>
    <dgm:cxn modelId="{8532BDD2-05F2-4E02-A61A-943136B3C396}" type="presOf" srcId="{897F4259-2214-411B-901D-E55FACBF1AA3}" destId="{05A41CE8-47E9-4AB2-AAD9-54C47EB5C5BD}" srcOrd="0" destOrd="0" presId="urn:microsoft.com/office/officeart/2005/8/layout/vList5"/>
    <dgm:cxn modelId="{D8A52B6C-E763-477A-B9D1-335DE1B2DB3A}" srcId="{0542B046-5B48-40F8-95DC-980BACABF091}" destId="{6D63A712-E8D6-4AF0-AA0B-4A45F8702B1A}" srcOrd="0" destOrd="0" parTransId="{EBA52398-AC37-4BC8-9555-6BE0DE4D47A6}" sibTransId="{6FB13AE9-E4E3-463F-9207-6F602BC3B3C3}"/>
    <dgm:cxn modelId="{8146045B-BABE-43A8-A310-3CD7E7126552}" type="presOf" srcId="{6A694C74-65C8-4CCE-AB71-650BCAD9D0B8}" destId="{64780587-82AC-42A1-9262-A3BFE3FFFF3A}" srcOrd="0" destOrd="1" presId="urn:microsoft.com/office/officeart/2005/8/layout/vList5"/>
    <dgm:cxn modelId="{0523AEAF-536D-4710-9415-989CD05D4095}" type="presParOf" srcId="{05A41CE8-47E9-4AB2-AAD9-54C47EB5C5BD}" destId="{E97B6D1C-B6D9-4A25-BCF0-69C1CE8FCA81}" srcOrd="0" destOrd="0" presId="urn:microsoft.com/office/officeart/2005/8/layout/vList5"/>
    <dgm:cxn modelId="{FF9D7B22-D88E-498E-B1EE-2A01E3D54B6A}" type="presParOf" srcId="{E97B6D1C-B6D9-4A25-BCF0-69C1CE8FCA81}" destId="{699E0B97-2654-4D8D-A224-27A60F21FAC6}" srcOrd="0" destOrd="0" presId="urn:microsoft.com/office/officeart/2005/8/layout/vList5"/>
    <dgm:cxn modelId="{DC365FB1-6990-4B7B-9A4B-159DECFAD79D}" type="presParOf" srcId="{E97B6D1C-B6D9-4A25-BCF0-69C1CE8FCA81}" destId="{64780587-82AC-42A1-9262-A3BFE3FFFF3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CA3FB5-EC2E-4983-8D64-5D4723B0D339}" type="doc">
      <dgm:prSet loTypeId="urn:microsoft.com/office/officeart/2005/8/layout/chevron2" loCatId="list" qsTypeId="urn:microsoft.com/office/officeart/2005/8/quickstyle/3d2#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B0B83C5-FB89-4DEC-9039-9960545FAAFC}">
      <dgm:prSet phldrT="[Text]" custT="1"/>
      <dgm:spPr>
        <a:scene3d>
          <a:camera prst="orthographicFront"/>
          <a:lightRig rig="chilly" dir="t"/>
        </a:scene3d>
        <a:sp3d prstMaterial="translucentPowder">
          <a:bevelT w="127000" h="25400" prst="relaxedInset"/>
        </a:sp3d>
      </dgm:spPr>
      <dgm:t>
        <a:bodyPr lIns="0" tIns="548640" rIns="0" bIns="0" anchor="b" anchorCtr="0"/>
        <a:lstStyle/>
        <a:p>
          <a:r>
            <a:rPr lang="id-ID" sz="2800" dirty="0" smtClean="0">
              <a:latin typeface="Franklin Gothic Medium Cond" pitchFamily="34" charset="0"/>
            </a:rPr>
            <a:t>1</a:t>
          </a:r>
        </a:p>
      </dgm:t>
    </dgm:pt>
    <dgm:pt modelId="{B58D2977-61F0-4289-9161-9B0B2599E20F}" type="parTrans" cxnId="{138FA0F0-3A8A-489D-8888-3468BC9B23C0}">
      <dgm:prSet/>
      <dgm:spPr/>
      <dgm:t>
        <a:bodyPr/>
        <a:lstStyle/>
        <a:p>
          <a:endParaRPr lang="en-US"/>
        </a:p>
      </dgm:t>
    </dgm:pt>
    <dgm:pt modelId="{0481E9B4-5897-4277-A3CD-9E8AC8BA9C21}" type="sibTrans" cxnId="{138FA0F0-3A8A-489D-8888-3468BC9B23C0}">
      <dgm:prSet/>
      <dgm:spPr/>
      <dgm:t>
        <a:bodyPr/>
        <a:lstStyle/>
        <a:p>
          <a:endParaRPr lang="en-US"/>
        </a:p>
      </dgm:t>
    </dgm:pt>
    <dgm:pt modelId="{C7AEF8A6-7FC5-4512-8214-026FBFB2096C}">
      <dgm:prSet phldrT="[Text]" custT="1"/>
      <dgm:spPr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r>
            <a:rPr lang="en-US" sz="2100" b="0" cap="none" spc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Penyusunan Visi, Misi dan Motto Pelayanan</a:t>
          </a:r>
          <a:endParaRPr lang="en-US" sz="21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35C80211-5C7B-4081-9B36-C805ED697AF2}" type="parTrans" cxnId="{A592710F-4E29-4D69-93A8-BEF7B5AD3521}">
      <dgm:prSet/>
      <dgm:spPr/>
      <dgm:t>
        <a:bodyPr/>
        <a:lstStyle/>
        <a:p>
          <a:endParaRPr lang="en-US"/>
        </a:p>
      </dgm:t>
    </dgm:pt>
    <dgm:pt modelId="{CF221CC4-5429-4D72-A579-08BD6747E6FA}" type="sibTrans" cxnId="{A592710F-4E29-4D69-93A8-BEF7B5AD3521}">
      <dgm:prSet/>
      <dgm:spPr/>
      <dgm:t>
        <a:bodyPr/>
        <a:lstStyle/>
        <a:p>
          <a:endParaRPr lang="en-US"/>
        </a:p>
      </dgm:t>
    </dgm:pt>
    <dgm:pt modelId="{A9218C68-2F7B-4994-92DA-0304A9956852}">
      <dgm:prSet phldrT="[Text]" custT="1"/>
      <dgm:spPr>
        <a:scene3d>
          <a:camera prst="orthographicFront"/>
          <a:lightRig rig="chilly" dir="t"/>
        </a:scene3d>
        <a:sp3d prstMaterial="translucentPowder">
          <a:bevelT w="127000" h="25400" prst="relaxedInset"/>
        </a:sp3d>
      </dgm:spPr>
      <dgm:t>
        <a:bodyPr lIns="0" tIns="548640" rIns="0" bIns="0" anchor="b" anchorCtr="0"/>
        <a:lstStyle/>
        <a:p>
          <a:r>
            <a:rPr lang="id-ID" sz="2800" dirty="0" smtClean="0">
              <a:latin typeface="Franklin Gothic Medium Cond" pitchFamily="34" charset="0"/>
            </a:rPr>
            <a:t>2</a:t>
          </a:r>
          <a:endParaRPr lang="en-US" sz="2800" dirty="0">
            <a:latin typeface="Franklin Gothic Medium Cond" pitchFamily="34" charset="0"/>
          </a:endParaRPr>
        </a:p>
      </dgm:t>
    </dgm:pt>
    <dgm:pt modelId="{834AB8F0-4A9A-4DB6-9A4D-69A35E4E9247}" type="parTrans" cxnId="{1AF362C0-86BD-4AAC-9AF9-B398702EE003}">
      <dgm:prSet/>
      <dgm:spPr/>
      <dgm:t>
        <a:bodyPr/>
        <a:lstStyle/>
        <a:p>
          <a:endParaRPr lang="en-US"/>
        </a:p>
      </dgm:t>
    </dgm:pt>
    <dgm:pt modelId="{F23F837F-FD21-4B4E-A5F8-3AD2C99B7E67}" type="sibTrans" cxnId="{1AF362C0-86BD-4AAC-9AF9-B398702EE003}">
      <dgm:prSet/>
      <dgm:spPr/>
      <dgm:t>
        <a:bodyPr/>
        <a:lstStyle/>
        <a:p>
          <a:endParaRPr lang="en-US"/>
        </a:p>
      </dgm:t>
    </dgm:pt>
    <dgm:pt modelId="{3DE8CA39-333E-4904-8E28-A954B17A6F6B}">
      <dgm:prSet phldrT="[Text]" custT="1"/>
      <dgm:spPr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r>
            <a:rPr lang="en-US" sz="2100" b="0" cap="none" spc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Pengefektifan Tugas Pokok dan Fungsi Personil Kecamatan</a:t>
          </a:r>
          <a:endParaRPr lang="en-US" sz="21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38578C08-C05C-49F1-AE10-943C27F77570}" type="parTrans" cxnId="{C8FFD080-7186-4168-BCEE-F9CDA4818DF8}">
      <dgm:prSet/>
      <dgm:spPr/>
      <dgm:t>
        <a:bodyPr/>
        <a:lstStyle/>
        <a:p>
          <a:endParaRPr lang="en-US"/>
        </a:p>
      </dgm:t>
    </dgm:pt>
    <dgm:pt modelId="{102DA166-0408-435C-A1D0-3FF03B3446B8}" type="sibTrans" cxnId="{C8FFD080-7186-4168-BCEE-F9CDA4818DF8}">
      <dgm:prSet/>
      <dgm:spPr/>
      <dgm:t>
        <a:bodyPr/>
        <a:lstStyle/>
        <a:p>
          <a:endParaRPr lang="en-US"/>
        </a:p>
      </dgm:t>
    </dgm:pt>
    <dgm:pt modelId="{0E8D7766-A7C2-4B6D-B261-E66309F92C15}">
      <dgm:prSet phldrT="[Text]" custT="1"/>
      <dgm:spPr>
        <a:scene3d>
          <a:camera prst="orthographicFront"/>
          <a:lightRig rig="chilly" dir="t"/>
        </a:scene3d>
        <a:sp3d prstMaterial="translucentPowder">
          <a:bevelT w="127000" h="25400" prst="relaxedInset"/>
        </a:sp3d>
      </dgm:spPr>
      <dgm:t>
        <a:bodyPr lIns="0" tIns="548640" rIns="0" bIns="0" anchor="b" anchorCtr="0"/>
        <a:lstStyle/>
        <a:p>
          <a:r>
            <a:rPr lang="id-ID" sz="2800" dirty="0" smtClean="0">
              <a:latin typeface="Franklin Gothic Medium Cond" pitchFamily="34" charset="0"/>
            </a:rPr>
            <a:t>3</a:t>
          </a:r>
          <a:endParaRPr lang="en-US" sz="2800" dirty="0">
            <a:latin typeface="Franklin Gothic Medium Cond" pitchFamily="34" charset="0"/>
          </a:endParaRPr>
        </a:p>
      </dgm:t>
    </dgm:pt>
    <dgm:pt modelId="{78B99D9E-1A0A-4505-A65C-DE12A163E06B}" type="parTrans" cxnId="{3AE64DEB-9B84-4914-93F7-A0BB85E908E9}">
      <dgm:prSet/>
      <dgm:spPr/>
      <dgm:t>
        <a:bodyPr/>
        <a:lstStyle/>
        <a:p>
          <a:endParaRPr lang="en-US"/>
        </a:p>
      </dgm:t>
    </dgm:pt>
    <dgm:pt modelId="{B86DBCFF-14DA-45C9-A879-B6305D7AF8F7}" type="sibTrans" cxnId="{3AE64DEB-9B84-4914-93F7-A0BB85E908E9}">
      <dgm:prSet/>
      <dgm:spPr/>
      <dgm:t>
        <a:bodyPr/>
        <a:lstStyle/>
        <a:p>
          <a:endParaRPr lang="en-US"/>
        </a:p>
      </dgm:t>
    </dgm:pt>
    <dgm:pt modelId="{8194BC40-AF45-4E52-9F96-65ABCF96DF0C}">
      <dgm:prSet phldrT="[Text]" custT="1"/>
      <dgm:spPr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gm:spPr>
      <dgm:t>
        <a:bodyPr/>
        <a:lstStyle/>
        <a:p>
          <a:r>
            <a:rPr lang="en-US" sz="2100" b="0" cap="none" spc="0" dirty="0" err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Penyusunan</a:t>
          </a:r>
          <a:r>
            <a:rPr lang="en-US" sz="21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 </a:t>
          </a:r>
          <a:r>
            <a:rPr lang="en-US" sz="2100" b="0" cap="none" spc="0" dirty="0" err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Standar</a:t>
          </a:r>
          <a:r>
            <a:rPr lang="en-US" sz="2100" b="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 </a:t>
          </a:r>
          <a:r>
            <a:rPr lang="en-US" sz="2100" b="0" cap="none" spc="0" dirty="0" err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Pelayanan</a:t>
          </a:r>
          <a:endParaRPr lang="en-US" sz="2100" b="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gm:t>
    </dgm:pt>
    <dgm:pt modelId="{C4440606-2731-47D7-A483-47C3760D0A9F}" type="sibTrans" cxnId="{16A5F238-D9B3-471C-8C56-13C203FD49DD}">
      <dgm:prSet/>
      <dgm:spPr/>
      <dgm:t>
        <a:bodyPr/>
        <a:lstStyle/>
        <a:p>
          <a:endParaRPr lang="en-US"/>
        </a:p>
      </dgm:t>
    </dgm:pt>
    <dgm:pt modelId="{2767DFEE-F471-4340-8B6E-F9213DB86CB7}" type="parTrans" cxnId="{16A5F238-D9B3-471C-8C56-13C203FD49DD}">
      <dgm:prSet/>
      <dgm:spPr/>
      <dgm:t>
        <a:bodyPr/>
        <a:lstStyle/>
        <a:p>
          <a:endParaRPr lang="en-US"/>
        </a:p>
      </dgm:t>
    </dgm:pt>
    <dgm:pt modelId="{6008C808-7E0D-4A1F-A2C4-0DC113F5539E}" type="pres">
      <dgm:prSet presAssocID="{35CA3FB5-EC2E-4983-8D64-5D4723B0D33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3F94E9-4A56-4501-9FCD-B723E34F41BD}" type="pres">
      <dgm:prSet presAssocID="{AB0B83C5-FB89-4DEC-9039-9960545FAAFC}" presName="composite" presStyleCnt="0"/>
      <dgm:spPr/>
      <dgm:t>
        <a:bodyPr/>
        <a:lstStyle/>
        <a:p>
          <a:endParaRPr lang="en-US"/>
        </a:p>
      </dgm:t>
    </dgm:pt>
    <dgm:pt modelId="{62DFEF69-5570-4AAE-80E7-FD7F21FDEBD4}" type="pres">
      <dgm:prSet presAssocID="{AB0B83C5-FB89-4DEC-9039-9960545FAAFC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1E39BD-DB5B-4377-B255-ABBFE5B487B8}" type="pres">
      <dgm:prSet presAssocID="{AB0B83C5-FB89-4DEC-9039-9960545FAAFC}" presName="descendantText" presStyleLbl="alignAcc1" presStyleIdx="0" presStyleCnt="3" custLinFactNeighborX="4823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4C1A79-E801-48B2-8792-56699C16751A}" type="pres">
      <dgm:prSet presAssocID="{0481E9B4-5897-4277-A3CD-9E8AC8BA9C21}" presName="sp" presStyleCnt="0"/>
      <dgm:spPr/>
      <dgm:t>
        <a:bodyPr/>
        <a:lstStyle/>
        <a:p>
          <a:endParaRPr lang="en-US"/>
        </a:p>
      </dgm:t>
    </dgm:pt>
    <dgm:pt modelId="{85E796BB-9E69-441A-8B2C-7DC547B521E3}" type="pres">
      <dgm:prSet presAssocID="{A9218C68-2F7B-4994-92DA-0304A9956852}" presName="composite" presStyleCnt="0"/>
      <dgm:spPr/>
      <dgm:t>
        <a:bodyPr/>
        <a:lstStyle/>
        <a:p>
          <a:endParaRPr lang="en-US"/>
        </a:p>
      </dgm:t>
    </dgm:pt>
    <dgm:pt modelId="{7C9E8A44-624E-4FF4-89DB-35C85D7D63A2}" type="pres">
      <dgm:prSet presAssocID="{A9218C68-2F7B-4994-92DA-0304A9956852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C0456-6034-485E-B8DA-4DC206B3E039}" type="pres">
      <dgm:prSet presAssocID="{A9218C68-2F7B-4994-92DA-0304A9956852}" presName="descendantText" presStyleLbl="alignAcc1" presStyleIdx="1" presStyleCnt="3" custLinFactNeighborX="4823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55DA44-37CD-44E5-A1F1-FBF67B69056C}" type="pres">
      <dgm:prSet presAssocID="{F23F837F-FD21-4B4E-A5F8-3AD2C99B7E67}" presName="sp" presStyleCnt="0"/>
      <dgm:spPr/>
      <dgm:t>
        <a:bodyPr/>
        <a:lstStyle/>
        <a:p>
          <a:endParaRPr lang="en-US"/>
        </a:p>
      </dgm:t>
    </dgm:pt>
    <dgm:pt modelId="{D350EBD6-6EE7-449B-ACAE-256671F4FA1A}" type="pres">
      <dgm:prSet presAssocID="{0E8D7766-A7C2-4B6D-B261-E66309F92C15}" presName="composite" presStyleCnt="0"/>
      <dgm:spPr/>
      <dgm:t>
        <a:bodyPr/>
        <a:lstStyle/>
        <a:p>
          <a:endParaRPr lang="en-US"/>
        </a:p>
      </dgm:t>
    </dgm:pt>
    <dgm:pt modelId="{762E8953-8565-4C98-895F-DA4FCE740FF0}" type="pres">
      <dgm:prSet presAssocID="{0E8D7766-A7C2-4B6D-B261-E66309F92C15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B9F291-94A3-427A-B809-7ABA8DDF752C}" type="pres">
      <dgm:prSet presAssocID="{0E8D7766-A7C2-4B6D-B261-E66309F92C15}" presName="descendantText" presStyleLbl="alignAcc1" presStyleIdx="2" presStyleCnt="3" custLinFactNeighborX="4823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777405-6407-43BD-BBF1-17166D9D98E8}" type="presOf" srcId="{AB0B83C5-FB89-4DEC-9039-9960545FAAFC}" destId="{62DFEF69-5570-4AAE-80E7-FD7F21FDEBD4}" srcOrd="0" destOrd="0" presId="urn:microsoft.com/office/officeart/2005/8/layout/chevron2"/>
    <dgm:cxn modelId="{DBEE0E90-8F0D-48C5-8B67-224436EAA2C4}" type="presOf" srcId="{0E8D7766-A7C2-4B6D-B261-E66309F92C15}" destId="{762E8953-8565-4C98-895F-DA4FCE740FF0}" srcOrd="0" destOrd="0" presId="urn:microsoft.com/office/officeart/2005/8/layout/chevron2"/>
    <dgm:cxn modelId="{7D493A0C-1735-478D-9B61-D4321B039277}" type="presOf" srcId="{35CA3FB5-EC2E-4983-8D64-5D4723B0D339}" destId="{6008C808-7E0D-4A1F-A2C4-0DC113F5539E}" srcOrd="0" destOrd="0" presId="urn:microsoft.com/office/officeart/2005/8/layout/chevron2"/>
    <dgm:cxn modelId="{16A5F238-D9B3-471C-8C56-13C203FD49DD}" srcId="{0E8D7766-A7C2-4B6D-B261-E66309F92C15}" destId="{8194BC40-AF45-4E52-9F96-65ABCF96DF0C}" srcOrd="0" destOrd="0" parTransId="{2767DFEE-F471-4340-8B6E-F9213DB86CB7}" sibTransId="{C4440606-2731-47D7-A483-47C3760D0A9F}"/>
    <dgm:cxn modelId="{4CF2460B-566F-4790-B19A-6CD469370ADA}" type="presOf" srcId="{3DE8CA39-333E-4904-8E28-A954B17A6F6B}" destId="{BDCC0456-6034-485E-B8DA-4DC206B3E039}" srcOrd="0" destOrd="0" presId="urn:microsoft.com/office/officeart/2005/8/layout/chevron2"/>
    <dgm:cxn modelId="{3AE64DEB-9B84-4914-93F7-A0BB85E908E9}" srcId="{35CA3FB5-EC2E-4983-8D64-5D4723B0D339}" destId="{0E8D7766-A7C2-4B6D-B261-E66309F92C15}" srcOrd="2" destOrd="0" parTransId="{78B99D9E-1A0A-4505-A65C-DE12A163E06B}" sibTransId="{B86DBCFF-14DA-45C9-A879-B6305D7AF8F7}"/>
    <dgm:cxn modelId="{BB0596A5-8DF1-40D5-BD16-7840D9EF16EF}" type="presOf" srcId="{A9218C68-2F7B-4994-92DA-0304A9956852}" destId="{7C9E8A44-624E-4FF4-89DB-35C85D7D63A2}" srcOrd="0" destOrd="0" presId="urn:microsoft.com/office/officeart/2005/8/layout/chevron2"/>
    <dgm:cxn modelId="{E372C465-EFA6-477B-A82B-25EB425E1103}" type="presOf" srcId="{8194BC40-AF45-4E52-9F96-65ABCF96DF0C}" destId="{E3B9F291-94A3-427A-B809-7ABA8DDF752C}" srcOrd="0" destOrd="0" presId="urn:microsoft.com/office/officeart/2005/8/layout/chevron2"/>
    <dgm:cxn modelId="{9FB70716-B7CD-46C4-BB7A-385A3019282D}" type="presOf" srcId="{C7AEF8A6-7FC5-4512-8214-026FBFB2096C}" destId="{501E39BD-DB5B-4377-B255-ABBFE5B487B8}" srcOrd="0" destOrd="0" presId="urn:microsoft.com/office/officeart/2005/8/layout/chevron2"/>
    <dgm:cxn modelId="{1AF362C0-86BD-4AAC-9AF9-B398702EE003}" srcId="{35CA3FB5-EC2E-4983-8D64-5D4723B0D339}" destId="{A9218C68-2F7B-4994-92DA-0304A9956852}" srcOrd="1" destOrd="0" parTransId="{834AB8F0-4A9A-4DB6-9A4D-69A35E4E9247}" sibTransId="{F23F837F-FD21-4B4E-A5F8-3AD2C99B7E67}"/>
    <dgm:cxn modelId="{C8FFD080-7186-4168-BCEE-F9CDA4818DF8}" srcId="{A9218C68-2F7B-4994-92DA-0304A9956852}" destId="{3DE8CA39-333E-4904-8E28-A954B17A6F6B}" srcOrd="0" destOrd="0" parTransId="{38578C08-C05C-49F1-AE10-943C27F77570}" sibTransId="{102DA166-0408-435C-A1D0-3FF03B3446B8}"/>
    <dgm:cxn modelId="{138FA0F0-3A8A-489D-8888-3468BC9B23C0}" srcId="{35CA3FB5-EC2E-4983-8D64-5D4723B0D339}" destId="{AB0B83C5-FB89-4DEC-9039-9960545FAAFC}" srcOrd="0" destOrd="0" parTransId="{B58D2977-61F0-4289-9161-9B0B2599E20F}" sibTransId="{0481E9B4-5897-4277-A3CD-9E8AC8BA9C21}"/>
    <dgm:cxn modelId="{A592710F-4E29-4D69-93A8-BEF7B5AD3521}" srcId="{AB0B83C5-FB89-4DEC-9039-9960545FAAFC}" destId="{C7AEF8A6-7FC5-4512-8214-026FBFB2096C}" srcOrd="0" destOrd="0" parTransId="{35C80211-5C7B-4081-9B36-C805ED697AF2}" sibTransId="{CF221CC4-5429-4D72-A579-08BD6747E6FA}"/>
    <dgm:cxn modelId="{B1809140-2148-4CCC-BE1C-1A41347AA38B}" type="presParOf" srcId="{6008C808-7E0D-4A1F-A2C4-0DC113F5539E}" destId="{143F94E9-4A56-4501-9FCD-B723E34F41BD}" srcOrd="0" destOrd="0" presId="urn:microsoft.com/office/officeart/2005/8/layout/chevron2"/>
    <dgm:cxn modelId="{FC0F8BFD-A7B1-42D8-95F3-734EBA694FB0}" type="presParOf" srcId="{143F94E9-4A56-4501-9FCD-B723E34F41BD}" destId="{62DFEF69-5570-4AAE-80E7-FD7F21FDEBD4}" srcOrd="0" destOrd="0" presId="urn:microsoft.com/office/officeart/2005/8/layout/chevron2"/>
    <dgm:cxn modelId="{84E5EF06-7EF4-4D06-91E4-BB711469C90D}" type="presParOf" srcId="{143F94E9-4A56-4501-9FCD-B723E34F41BD}" destId="{501E39BD-DB5B-4377-B255-ABBFE5B487B8}" srcOrd="1" destOrd="0" presId="urn:microsoft.com/office/officeart/2005/8/layout/chevron2"/>
    <dgm:cxn modelId="{839AF509-FA36-44F1-98CA-4B0730B23EE1}" type="presParOf" srcId="{6008C808-7E0D-4A1F-A2C4-0DC113F5539E}" destId="{214C1A79-E801-48B2-8792-56699C16751A}" srcOrd="1" destOrd="0" presId="urn:microsoft.com/office/officeart/2005/8/layout/chevron2"/>
    <dgm:cxn modelId="{652A0F3C-31A8-4345-8264-59E23E87300A}" type="presParOf" srcId="{6008C808-7E0D-4A1F-A2C4-0DC113F5539E}" destId="{85E796BB-9E69-441A-8B2C-7DC547B521E3}" srcOrd="2" destOrd="0" presId="urn:microsoft.com/office/officeart/2005/8/layout/chevron2"/>
    <dgm:cxn modelId="{E91A979F-CA7E-4361-8FC8-38B4739DC60B}" type="presParOf" srcId="{85E796BB-9E69-441A-8B2C-7DC547B521E3}" destId="{7C9E8A44-624E-4FF4-89DB-35C85D7D63A2}" srcOrd="0" destOrd="0" presId="urn:microsoft.com/office/officeart/2005/8/layout/chevron2"/>
    <dgm:cxn modelId="{D52128A0-8387-42DA-B526-C19F35C4E96A}" type="presParOf" srcId="{85E796BB-9E69-441A-8B2C-7DC547B521E3}" destId="{BDCC0456-6034-485E-B8DA-4DC206B3E039}" srcOrd="1" destOrd="0" presId="urn:microsoft.com/office/officeart/2005/8/layout/chevron2"/>
    <dgm:cxn modelId="{FEEBBF7F-FB1C-4FBD-A42C-BC05A1E57E39}" type="presParOf" srcId="{6008C808-7E0D-4A1F-A2C4-0DC113F5539E}" destId="{E255DA44-37CD-44E5-A1F1-FBF67B69056C}" srcOrd="3" destOrd="0" presId="urn:microsoft.com/office/officeart/2005/8/layout/chevron2"/>
    <dgm:cxn modelId="{B67DF2CB-F66F-4254-9276-CE9230667727}" type="presParOf" srcId="{6008C808-7E0D-4A1F-A2C4-0DC113F5539E}" destId="{D350EBD6-6EE7-449B-ACAE-256671F4FA1A}" srcOrd="4" destOrd="0" presId="urn:microsoft.com/office/officeart/2005/8/layout/chevron2"/>
    <dgm:cxn modelId="{8DCF7821-8410-4327-875C-29016070FE4A}" type="presParOf" srcId="{D350EBD6-6EE7-449B-ACAE-256671F4FA1A}" destId="{762E8953-8565-4C98-895F-DA4FCE740FF0}" srcOrd="0" destOrd="0" presId="urn:microsoft.com/office/officeart/2005/8/layout/chevron2"/>
    <dgm:cxn modelId="{D1A2DF98-A14C-4E04-B2E8-658FD5A7CFA2}" type="presParOf" srcId="{D350EBD6-6EE7-449B-ACAE-256671F4FA1A}" destId="{E3B9F291-94A3-427A-B809-7ABA8DDF752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7F4259-2214-411B-901D-E55FACBF1AA3}" type="doc">
      <dgm:prSet loTypeId="urn:microsoft.com/office/officeart/2005/8/layout/vList5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0542B046-5B48-40F8-95DC-980BACABF091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id-ID" dirty="0" smtClean="0"/>
            <a:t>VISI</a:t>
          </a:r>
          <a:endParaRPr lang="id-ID" dirty="0"/>
        </a:p>
      </dgm:t>
    </dgm:pt>
    <dgm:pt modelId="{D98E917B-7EA5-4597-B2D8-84236C4AF0F4}" type="parTrans" cxnId="{4C5E3E08-D2C1-4F11-9170-A98AA60018B4}">
      <dgm:prSet/>
      <dgm:spPr/>
      <dgm:t>
        <a:bodyPr/>
        <a:lstStyle/>
        <a:p>
          <a:endParaRPr lang="id-ID"/>
        </a:p>
      </dgm:t>
    </dgm:pt>
    <dgm:pt modelId="{68EB8426-1C10-4B36-9BF5-A74A113756A7}" type="sibTrans" cxnId="{4C5E3E08-D2C1-4F11-9170-A98AA60018B4}">
      <dgm:prSet/>
      <dgm:spPr/>
      <dgm:t>
        <a:bodyPr/>
        <a:lstStyle/>
        <a:p>
          <a:endParaRPr lang="id-ID"/>
        </a:p>
      </dgm:t>
    </dgm:pt>
    <dgm:pt modelId="{6D63A712-E8D6-4AF0-AA0B-4A45F8702B1A}">
      <dgm:prSet phldrT="[Text]"/>
      <dgm:spPr/>
      <dgm:t>
        <a:bodyPr/>
        <a:lstStyle/>
        <a:p>
          <a:pPr algn="ctr"/>
          <a:r>
            <a:rPr lang="id-ID" dirty="0" smtClean="0">
              <a:latin typeface="Calibri" panose="020F0502020204030204" pitchFamily="34" charset="0"/>
            </a:rPr>
            <a:t>“Terwujudnya Pelayanan Prima dan Efesiensi untuk mewujudkan Masyarakat Madani ”</a:t>
          </a:r>
          <a:endParaRPr lang="id-ID" dirty="0">
            <a:latin typeface="Calibri" panose="020F0502020204030204" pitchFamily="34" charset="0"/>
          </a:endParaRPr>
        </a:p>
      </dgm:t>
    </dgm:pt>
    <dgm:pt modelId="{6FB13AE9-E4E3-463F-9207-6F602BC3B3C3}" type="sibTrans" cxnId="{D8A52B6C-E763-477A-B9D1-335DE1B2DB3A}">
      <dgm:prSet/>
      <dgm:spPr/>
      <dgm:t>
        <a:bodyPr/>
        <a:lstStyle/>
        <a:p>
          <a:endParaRPr lang="id-ID"/>
        </a:p>
      </dgm:t>
    </dgm:pt>
    <dgm:pt modelId="{EBA52398-AC37-4BC8-9555-6BE0DE4D47A6}" type="parTrans" cxnId="{D8A52B6C-E763-477A-B9D1-335DE1B2DB3A}">
      <dgm:prSet/>
      <dgm:spPr/>
      <dgm:t>
        <a:bodyPr/>
        <a:lstStyle/>
        <a:p>
          <a:endParaRPr lang="id-ID"/>
        </a:p>
      </dgm:t>
    </dgm:pt>
    <dgm:pt modelId="{05A41CE8-47E9-4AB2-AAD9-54C47EB5C5BD}" type="pres">
      <dgm:prSet presAssocID="{897F4259-2214-411B-901D-E55FACBF1A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E97B6D1C-B6D9-4A25-BCF0-69C1CE8FCA81}" type="pres">
      <dgm:prSet presAssocID="{0542B046-5B48-40F8-95DC-980BACABF091}" presName="linNode" presStyleCnt="0"/>
      <dgm:spPr/>
    </dgm:pt>
    <dgm:pt modelId="{699E0B97-2654-4D8D-A224-27A60F21FAC6}" type="pres">
      <dgm:prSet presAssocID="{0542B046-5B48-40F8-95DC-980BACABF091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4780587-82AC-42A1-9262-A3BFE3FFFF3A}" type="pres">
      <dgm:prSet presAssocID="{0542B046-5B48-40F8-95DC-980BACABF091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D8A52B6C-E763-477A-B9D1-335DE1B2DB3A}" srcId="{0542B046-5B48-40F8-95DC-980BACABF091}" destId="{6D63A712-E8D6-4AF0-AA0B-4A45F8702B1A}" srcOrd="0" destOrd="0" parTransId="{EBA52398-AC37-4BC8-9555-6BE0DE4D47A6}" sibTransId="{6FB13AE9-E4E3-463F-9207-6F602BC3B3C3}"/>
    <dgm:cxn modelId="{958652C8-9844-4B85-8BDB-3639E41C6AED}" type="presOf" srcId="{0542B046-5B48-40F8-95DC-980BACABF091}" destId="{699E0B97-2654-4D8D-A224-27A60F21FAC6}" srcOrd="0" destOrd="0" presId="urn:microsoft.com/office/officeart/2005/8/layout/vList5"/>
    <dgm:cxn modelId="{4C5E3E08-D2C1-4F11-9170-A98AA60018B4}" srcId="{897F4259-2214-411B-901D-E55FACBF1AA3}" destId="{0542B046-5B48-40F8-95DC-980BACABF091}" srcOrd="0" destOrd="0" parTransId="{D98E917B-7EA5-4597-B2D8-84236C4AF0F4}" sibTransId="{68EB8426-1C10-4B36-9BF5-A74A113756A7}"/>
    <dgm:cxn modelId="{DD3311E5-CE82-40E0-8627-7C9E790F558F}" type="presOf" srcId="{6D63A712-E8D6-4AF0-AA0B-4A45F8702B1A}" destId="{64780587-82AC-42A1-9262-A3BFE3FFFF3A}" srcOrd="0" destOrd="0" presId="urn:microsoft.com/office/officeart/2005/8/layout/vList5"/>
    <dgm:cxn modelId="{E4202163-DD5D-41B2-9F49-149F8F6A7CB3}" type="presOf" srcId="{897F4259-2214-411B-901D-E55FACBF1AA3}" destId="{05A41CE8-47E9-4AB2-AAD9-54C47EB5C5BD}" srcOrd="0" destOrd="0" presId="urn:microsoft.com/office/officeart/2005/8/layout/vList5"/>
    <dgm:cxn modelId="{D9754CB7-7D14-4C64-AB4A-C43FFD6FA87E}" type="presParOf" srcId="{05A41CE8-47E9-4AB2-AAD9-54C47EB5C5BD}" destId="{E97B6D1C-B6D9-4A25-BCF0-69C1CE8FCA81}" srcOrd="0" destOrd="0" presId="urn:microsoft.com/office/officeart/2005/8/layout/vList5"/>
    <dgm:cxn modelId="{E1F2B2D6-F234-4B1A-8413-689CB870CE70}" type="presParOf" srcId="{E97B6D1C-B6D9-4A25-BCF0-69C1CE8FCA81}" destId="{699E0B97-2654-4D8D-A224-27A60F21FAC6}" srcOrd="0" destOrd="0" presId="urn:microsoft.com/office/officeart/2005/8/layout/vList5"/>
    <dgm:cxn modelId="{AF03797D-F6B9-41D7-8D0E-65910FAB49B7}" type="presParOf" srcId="{E97B6D1C-B6D9-4A25-BCF0-69C1CE8FCA81}" destId="{64780587-82AC-42A1-9262-A3BFE3FFFF3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F30C7A-6AEB-4622-85E5-B3BACDB59DFE}" type="doc">
      <dgm:prSet loTypeId="urn:microsoft.com/office/officeart/2005/8/layout/vList4#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72E9F29A-E1D3-4DB1-B7D9-891AB971CAA4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KASI KETENTRAMAN &amp; KETERTIBAN UMUM</a:t>
          </a:r>
          <a:endParaRPr lang="id-ID" sz="1200" dirty="0">
            <a:latin typeface="Calibri" panose="020F0502020204030204" pitchFamily="34" charset="0"/>
          </a:endParaRPr>
        </a:p>
      </dgm:t>
    </dgm:pt>
    <dgm:pt modelId="{030BD380-9E09-45D1-96F7-74B2355C0C34}" type="parTrans" cxnId="{52746881-2B8A-43B2-9301-E6F43363C396}">
      <dgm:prSet/>
      <dgm:spPr/>
      <dgm:t>
        <a:bodyPr/>
        <a:lstStyle/>
        <a:p>
          <a:endParaRPr lang="id-ID"/>
        </a:p>
      </dgm:t>
    </dgm:pt>
    <dgm:pt modelId="{6E193986-1AAA-4291-BB8A-B71933888AD4}" type="sibTrans" cxnId="{52746881-2B8A-43B2-9301-E6F43363C396}">
      <dgm:prSet/>
      <dgm:spPr/>
      <dgm:t>
        <a:bodyPr/>
        <a:lstStyle/>
        <a:p>
          <a:endParaRPr lang="id-ID"/>
        </a:p>
      </dgm:t>
    </dgm:pt>
    <dgm:pt modelId="{C8B3F7F2-D41D-4D7F-AE62-3CB2F3AA591F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NIP 19590616 198303 1 019</a:t>
          </a:r>
          <a:endParaRPr lang="id-ID" sz="1200" dirty="0">
            <a:latin typeface="Calibri" panose="020F0502020204030204" pitchFamily="34" charset="0"/>
          </a:endParaRPr>
        </a:p>
      </dgm:t>
    </dgm:pt>
    <dgm:pt modelId="{1CDAEACF-6814-4FE6-8434-A73837CF7B2B}" type="parTrans" cxnId="{1CEFBD5B-7E22-47E2-8CF7-CE9BB9E53E96}">
      <dgm:prSet/>
      <dgm:spPr/>
      <dgm:t>
        <a:bodyPr/>
        <a:lstStyle/>
        <a:p>
          <a:endParaRPr lang="id-ID"/>
        </a:p>
      </dgm:t>
    </dgm:pt>
    <dgm:pt modelId="{6BC98D75-07E2-445A-8B1A-7522EA361CB8}" type="sibTrans" cxnId="{1CEFBD5B-7E22-47E2-8CF7-CE9BB9E53E96}">
      <dgm:prSet/>
      <dgm:spPr/>
      <dgm:t>
        <a:bodyPr/>
        <a:lstStyle/>
        <a:p>
          <a:endParaRPr lang="id-ID"/>
        </a:p>
      </dgm:t>
    </dgm:pt>
    <dgm:pt modelId="{C35894EB-1B6A-4A1F-8CE2-8726D172BF90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SISWANTO</a:t>
          </a:r>
          <a:endParaRPr lang="id-ID" sz="1200" dirty="0">
            <a:latin typeface="Calibri" panose="020F0502020204030204" pitchFamily="34" charset="0"/>
          </a:endParaRPr>
        </a:p>
      </dgm:t>
    </dgm:pt>
    <dgm:pt modelId="{AE938329-8E8C-4351-9877-568862190DE5}" type="parTrans" cxnId="{AFE5EADE-C6CE-429C-992A-7ABDF3FD713C}">
      <dgm:prSet/>
      <dgm:spPr/>
      <dgm:t>
        <a:bodyPr/>
        <a:lstStyle/>
        <a:p>
          <a:endParaRPr lang="id-ID"/>
        </a:p>
      </dgm:t>
    </dgm:pt>
    <dgm:pt modelId="{5D7182C0-6496-4477-BF74-604D61BBDF8A}" type="sibTrans" cxnId="{AFE5EADE-C6CE-429C-992A-7ABDF3FD713C}">
      <dgm:prSet/>
      <dgm:spPr/>
      <dgm:t>
        <a:bodyPr/>
        <a:lstStyle/>
        <a:p>
          <a:endParaRPr lang="id-ID"/>
        </a:p>
      </dgm:t>
    </dgm:pt>
    <dgm:pt modelId="{BD8EC2DC-7C45-4223-BE4E-DEACABA95C8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PANGKATGOL : Penata Tk 1 / III d</a:t>
          </a:r>
          <a:endParaRPr lang="id-ID" sz="1200" dirty="0">
            <a:latin typeface="Calibri" panose="020F0502020204030204" pitchFamily="34" charset="0"/>
          </a:endParaRPr>
        </a:p>
      </dgm:t>
    </dgm:pt>
    <dgm:pt modelId="{7B16473E-86F9-439D-A65B-071EA40F3C83}" type="parTrans" cxnId="{0BEFB232-3EBD-4B4E-A862-BC0CDCF6DDBC}">
      <dgm:prSet/>
      <dgm:spPr/>
      <dgm:t>
        <a:bodyPr/>
        <a:lstStyle/>
        <a:p>
          <a:endParaRPr lang="id-ID"/>
        </a:p>
      </dgm:t>
    </dgm:pt>
    <dgm:pt modelId="{DB28EC05-2867-45F4-A38B-05D25DC32FDB}" type="sibTrans" cxnId="{0BEFB232-3EBD-4B4E-A862-BC0CDCF6DDBC}">
      <dgm:prSet/>
      <dgm:spPr/>
      <dgm:t>
        <a:bodyPr/>
        <a:lstStyle/>
        <a:p>
          <a:endParaRPr lang="id-ID"/>
        </a:p>
      </dgm:t>
    </dgm:pt>
    <dgm:pt modelId="{95811B59-C04B-4B65-9CCB-06C5C104471C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PANGKAT GOL : Penata Tk. 1 / III d</a:t>
          </a:r>
          <a:endParaRPr lang="id-ID" sz="1200" dirty="0">
            <a:latin typeface="Calibri" panose="020F0502020204030204" pitchFamily="34" charset="0"/>
          </a:endParaRPr>
        </a:p>
      </dgm:t>
    </dgm:pt>
    <dgm:pt modelId="{97170BDE-18F4-44CE-A65A-BBA9FBC62BB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NIP 19600308 198703 2 004</a:t>
          </a:r>
          <a:endParaRPr lang="id-ID" sz="1200" dirty="0">
            <a:latin typeface="Calibri" panose="020F0502020204030204" pitchFamily="34" charset="0"/>
          </a:endParaRPr>
        </a:p>
      </dgm:t>
    </dgm:pt>
    <dgm:pt modelId="{0B67589D-DDD9-461A-98D0-2B28D0CCE0B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Hj.SALAWATI,S.Sos</a:t>
          </a:r>
          <a:endParaRPr lang="id-ID" sz="1200" dirty="0">
            <a:latin typeface="Calibri" panose="020F0502020204030204" pitchFamily="34" charset="0"/>
          </a:endParaRPr>
        </a:p>
      </dgm:t>
    </dgm:pt>
    <dgm:pt modelId="{5FBA2A84-E833-4294-ADA8-F017F776137B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300" dirty="0" smtClean="0">
              <a:latin typeface="Calibri" panose="020F0502020204030204" pitchFamily="34" charset="0"/>
            </a:rPr>
            <a:t>KASI PEMERINTAHAN &amp; KEPENDUDUKAN</a:t>
          </a:r>
          <a:endParaRPr lang="id-ID" sz="1300" dirty="0">
            <a:latin typeface="Calibri" panose="020F0502020204030204" pitchFamily="34" charset="0"/>
          </a:endParaRPr>
        </a:p>
      </dgm:t>
    </dgm:pt>
    <dgm:pt modelId="{F933E484-4523-4D48-9A5B-0272A77A0A0A}" type="sibTrans" cxnId="{9BDA2A42-3B58-4D04-BA6B-38F75E818080}">
      <dgm:prSet/>
      <dgm:spPr/>
      <dgm:t>
        <a:bodyPr/>
        <a:lstStyle/>
        <a:p>
          <a:endParaRPr lang="id-ID"/>
        </a:p>
      </dgm:t>
    </dgm:pt>
    <dgm:pt modelId="{D68605D8-A900-4810-AA63-4AAF53316F85}" type="parTrans" cxnId="{9BDA2A42-3B58-4D04-BA6B-38F75E818080}">
      <dgm:prSet/>
      <dgm:spPr/>
      <dgm:t>
        <a:bodyPr/>
        <a:lstStyle/>
        <a:p>
          <a:endParaRPr lang="id-ID"/>
        </a:p>
      </dgm:t>
    </dgm:pt>
    <dgm:pt modelId="{78E033AD-B298-4819-9638-2BE33D0F22B7}" type="sibTrans" cxnId="{08D0E893-7D92-4424-9C95-241BE089CC3D}">
      <dgm:prSet/>
      <dgm:spPr/>
      <dgm:t>
        <a:bodyPr/>
        <a:lstStyle/>
        <a:p>
          <a:endParaRPr lang="id-ID"/>
        </a:p>
      </dgm:t>
    </dgm:pt>
    <dgm:pt modelId="{11560D5D-AC63-4919-8E88-7331B2FAD5DD}" type="parTrans" cxnId="{08D0E893-7D92-4424-9C95-241BE089CC3D}">
      <dgm:prSet/>
      <dgm:spPr/>
      <dgm:t>
        <a:bodyPr/>
        <a:lstStyle/>
        <a:p>
          <a:endParaRPr lang="id-ID"/>
        </a:p>
      </dgm:t>
    </dgm:pt>
    <dgm:pt modelId="{EADB44CB-09E4-45C6-877E-8A8DADEE3811}" type="sibTrans" cxnId="{2368D802-0B7F-483A-8C15-7FC318FE58A8}">
      <dgm:prSet/>
      <dgm:spPr/>
      <dgm:t>
        <a:bodyPr/>
        <a:lstStyle/>
        <a:p>
          <a:endParaRPr lang="id-ID"/>
        </a:p>
      </dgm:t>
    </dgm:pt>
    <dgm:pt modelId="{101DDEDB-97B1-42DE-8B40-DB4E3D4E2580}" type="parTrans" cxnId="{2368D802-0B7F-483A-8C15-7FC318FE58A8}">
      <dgm:prSet/>
      <dgm:spPr/>
      <dgm:t>
        <a:bodyPr/>
        <a:lstStyle/>
        <a:p>
          <a:endParaRPr lang="id-ID"/>
        </a:p>
      </dgm:t>
    </dgm:pt>
    <dgm:pt modelId="{52044903-2A70-49F8-ACD2-13ACE391C2C5}" type="sibTrans" cxnId="{86DCCA50-04D5-4177-B4BB-D0CC5EC8A701}">
      <dgm:prSet/>
      <dgm:spPr/>
      <dgm:t>
        <a:bodyPr/>
        <a:lstStyle/>
        <a:p>
          <a:endParaRPr lang="id-ID"/>
        </a:p>
      </dgm:t>
    </dgm:pt>
    <dgm:pt modelId="{DFDE3ED7-6A9A-40F1-9271-16BE573F933F}" type="parTrans" cxnId="{86DCCA50-04D5-4177-B4BB-D0CC5EC8A701}">
      <dgm:prSet/>
      <dgm:spPr/>
      <dgm:t>
        <a:bodyPr/>
        <a:lstStyle/>
        <a:p>
          <a:endParaRPr lang="id-ID"/>
        </a:p>
      </dgm:t>
    </dgm:pt>
    <dgm:pt modelId="{92976767-3CA1-4731-899A-386BA60C8917}" type="pres">
      <dgm:prSet presAssocID="{48F30C7A-6AEB-4622-85E5-B3BACDB59DF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61BACA31-A78A-4259-ABAD-1E2FB8E7DACA}" type="pres">
      <dgm:prSet presAssocID="{5FBA2A84-E833-4294-ADA8-F017F776137B}" presName="comp" presStyleCnt="0"/>
      <dgm:spPr/>
    </dgm:pt>
    <dgm:pt modelId="{106B4A4B-6A95-40FC-9FD6-BC5C30E2CA3E}" type="pres">
      <dgm:prSet presAssocID="{5FBA2A84-E833-4294-ADA8-F017F776137B}" presName="box" presStyleLbl="node1" presStyleIdx="0" presStyleCnt="2"/>
      <dgm:spPr/>
      <dgm:t>
        <a:bodyPr/>
        <a:lstStyle/>
        <a:p>
          <a:endParaRPr lang="id-ID"/>
        </a:p>
      </dgm:t>
    </dgm:pt>
    <dgm:pt modelId="{6B31808B-E0B9-4F0C-8CD5-43CCEFAE3A73}" type="pres">
      <dgm:prSet presAssocID="{5FBA2A84-E833-4294-ADA8-F017F776137B}" presName="img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D7960A3E-50D5-41E5-8CD4-30F3AF18D5EA}" type="pres">
      <dgm:prSet presAssocID="{5FBA2A84-E833-4294-ADA8-F017F776137B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0622275-71E3-4132-B8AD-DB58F8316C99}" type="pres">
      <dgm:prSet presAssocID="{F933E484-4523-4D48-9A5B-0272A77A0A0A}" presName="spacer" presStyleCnt="0"/>
      <dgm:spPr/>
    </dgm:pt>
    <dgm:pt modelId="{F8AA945F-59A5-47E8-9F72-2D57A6528E49}" type="pres">
      <dgm:prSet presAssocID="{72E9F29A-E1D3-4DB1-B7D9-891AB971CAA4}" presName="comp" presStyleCnt="0"/>
      <dgm:spPr/>
    </dgm:pt>
    <dgm:pt modelId="{2DCD95E5-B3AF-4ABE-9B7E-8D4D25232979}" type="pres">
      <dgm:prSet presAssocID="{72E9F29A-E1D3-4DB1-B7D9-891AB971CAA4}" presName="box" presStyleLbl="node1" presStyleIdx="1" presStyleCnt="2"/>
      <dgm:spPr/>
      <dgm:t>
        <a:bodyPr/>
        <a:lstStyle/>
        <a:p>
          <a:endParaRPr lang="id-ID"/>
        </a:p>
      </dgm:t>
    </dgm:pt>
    <dgm:pt modelId="{4F1B43A9-52B8-4B78-B026-20545CB03C13}" type="pres">
      <dgm:prSet presAssocID="{72E9F29A-E1D3-4DB1-B7D9-891AB971CAA4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1ACD1580-3E47-4619-9400-B06B4E335AAA}" type="pres">
      <dgm:prSet presAssocID="{72E9F29A-E1D3-4DB1-B7D9-891AB971CAA4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86DCCA50-04D5-4177-B4BB-D0CC5EC8A701}" srcId="{5FBA2A84-E833-4294-ADA8-F017F776137B}" destId="{0B67589D-DDD9-461A-98D0-2B28D0CCE0B6}" srcOrd="0" destOrd="0" parTransId="{DFDE3ED7-6A9A-40F1-9271-16BE573F933F}" sibTransId="{52044903-2A70-49F8-ACD2-13ACE391C2C5}"/>
    <dgm:cxn modelId="{E2C7E5B4-8EB5-4B08-9793-B63AE868554D}" type="presOf" srcId="{97170BDE-18F4-44CE-A65A-BBA9FBC62BB6}" destId="{D7960A3E-50D5-41E5-8CD4-30F3AF18D5EA}" srcOrd="1" destOrd="2" presId="urn:microsoft.com/office/officeart/2005/8/layout/vList4#1"/>
    <dgm:cxn modelId="{AFE5EADE-C6CE-429C-992A-7ABDF3FD713C}" srcId="{72E9F29A-E1D3-4DB1-B7D9-891AB971CAA4}" destId="{C35894EB-1B6A-4A1F-8CE2-8726D172BF90}" srcOrd="0" destOrd="0" parTransId="{AE938329-8E8C-4351-9877-568862190DE5}" sibTransId="{5D7182C0-6496-4477-BF74-604D61BBDF8A}"/>
    <dgm:cxn modelId="{9BDA2A42-3B58-4D04-BA6B-38F75E818080}" srcId="{48F30C7A-6AEB-4622-85E5-B3BACDB59DFE}" destId="{5FBA2A84-E833-4294-ADA8-F017F776137B}" srcOrd="0" destOrd="0" parTransId="{D68605D8-A900-4810-AA63-4AAF53316F85}" sibTransId="{F933E484-4523-4D48-9A5B-0272A77A0A0A}"/>
    <dgm:cxn modelId="{8A095376-CF05-44F6-92DA-49E91AAC2369}" type="presOf" srcId="{5FBA2A84-E833-4294-ADA8-F017F776137B}" destId="{106B4A4B-6A95-40FC-9FD6-BC5C30E2CA3E}" srcOrd="0" destOrd="0" presId="urn:microsoft.com/office/officeart/2005/8/layout/vList4#1"/>
    <dgm:cxn modelId="{DF06A74B-9B43-48D8-8958-C8D86BD3886A}" type="presOf" srcId="{C8B3F7F2-D41D-4D7F-AE62-3CB2F3AA591F}" destId="{1ACD1580-3E47-4619-9400-B06B4E335AAA}" srcOrd="1" destOrd="2" presId="urn:microsoft.com/office/officeart/2005/8/layout/vList4#1"/>
    <dgm:cxn modelId="{0BEFB232-3EBD-4B4E-A862-BC0CDCF6DDBC}" srcId="{72E9F29A-E1D3-4DB1-B7D9-891AB971CAA4}" destId="{BD8EC2DC-7C45-4223-BE4E-DEACABA95C89}" srcOrd="2" destOrd="0" parTransId="{7B16473E-86F9-439D-A65B-071EA40F3C83}" sibTransId="{DB28EC05-2867-45F4-A38B-05D25DC32FDB}"/>
    <dgm:cxn modelId="{4BC20001-A90B-40AD-ACFF-41F3CE48DFC4}" type="presOf" srcId="{C35894EB-1B6A-4A1F-8CE2-8726D172BF90}" destId="{1ACD1580-3E47-4619-9400-B06B4E335AAA}" srcOrd="1" destOrd="1" presId="urn:microsoft.com/office/officeart/2005/8/layout/vList4#1"/>
    <dgm:cxn modelId="{2368D802-0B7F-483A-8C15-7FC318FE58A8}" srcId="{5FBA2A84-E833-4294-ADA8-F017F776137B}" destId="{97170BDE-18F4-44CE-A65A-BBA9FBC62BB6}" srcOrd="1" destOrd="0" parTransId="{101DDEDB-97B1-42DE-8B40-DB4E3D4E2580}" sibTransId="{EADB44CB-09E4-45C6-877E-8A8DADEE3811}"/>
    <dgm:cxn modelId="{0ABE3070-DCFE-417F-BD66-EE568F8EB693}" type="presOf" srcId="{5FBA2A84-E833-4294-ADA8-F017F776137B}" destId="{D7960A3E-50D5-41E5-8CD4-30F3AF18D5EA}" srcOrd="1" destOrd="0" presId="urn:microsoft.com/office/officeart/2005/8/layout/vList4#1"/>
    <dgm:cxn modelId="{2870F091-B8D5-4782-BDCB-763301375644}" type="presOf" srcId="{97170BDE-18F4-44CE-A65A-BBA9FBC62BB6}" destId="{106B4A4B-6A95-40FC-9FD6-BC5C30E2CA3E}" srcOrd="0" destOrd="2" presId="urn:microsoft.com/office/officeart/2005/8/layout/vList4#1"/>
    <dgm:cxn modelId="{01FB496A-11B1-46DB-9CDB-76F53ADDBFFC}" type="presOf" srcId="{95811B59-C04B-4B65-9CCB-06C5C104471C}" destId="{106B4A4B-6A95-40FC-9FD6-BC5C30E2CA3E}" srcOrd="0" destOrd="3" presId="urn:microsoft.com/office/officeart/2005/8/layout/vList4#1"/>
    <dgm:cxn modelId="{E5BBBEE4-5C82-4E0B-9409-0D1B44D513AA}" type="presOf" srcId="{0B67589D-DDD9-461A-98D0-2B28D0CCE0B6}" destId="{106B4A4B-6A95-40FC-9FD6-BC5C30E2CA3E}" srcOrd="0" destOrd="1" presId="urn:microsoft.com/office/officeart/2005/8/layout/vList4#1"/>
    <dgm:cxn modelId="{8A0939CD-5DA2-47B2-ABF6-C85209BFC2E0}" type="presOf" srcId="{C8B3F7F2-D41D-4D7F-AE62-3CB2F3AA591F}" destId="{2DCD95E5-B3AF-4ABE-9B7E-8D4D25232979}" srcOrd="0" destOrd="2" presId="urn:microsoft.com/office/officeart/2005/8/layout/vList4#1"/>
    <dgm:cxn modelId="{2F8B0FFB-8D27-4AFB-A43A-81D91231F450}" type="presOf" srcId="{48F30C7A-6AEB-4622-85E5-B3BACDB59DFE}" destId="{92976767-3CA1-4731-899A-386BA60C8917}" srcOrd="0" destOrd="0" presId="urn:microsoft.com/office/officeart/2005/8/layout/vList4#1"/>
    <dgm:cxn modelId="{1CEFBD5B-7E22-47E2-8CF7-CE9BB9E53E96}" srcId="{72E9F29A-E1D3-4DB1-B7D9-891AB971CAA4}" destId="{C8B3F7F2-D41D-4D7F-AE62-3CB2F3AA591F}" srcOrd="1" destOrd="0" parTransId="{1CDAEACF-6814-4FE6-8434-A73837CF7B2B}" sibTransId="{6BC98D75-07E2-445A-8B1A-7522EA361CB8}"/>
    <dgm:cxn modelId="{A21932F0-97EA-4E09-8004-76933E9ECC04}" type="presOf" srcId="{BD8EC2DC-7C45-4223-BE4E-DEACABA95C89}" destId="{2DCD95E5-B3AF-4ABE-9B7E-8D4D25232979}" srcOrd="0" destOrd="3" presId="urn:microsoft.com/office/officeart/2005/8/layout/vList4#1"/>
    <dgm:cxn modelId="{8CC8FD73-178C-4441-A74F-3F403B773A43}" type="presOf" srcId="{0B67589D-DDD9-461A-98D0-2B28D0CCE0B6}" destId="{D7960A3E-50D5-41E5-8CD4-30F3AF18D5EA}" srcOrd="1" destOrd="1" presId="urn:microsoft.com/office/officeart/2005/8/layout/vList4#1"/>
    <dgm:cxn modelId="{08D0E893-7D92-4424-9C95-241BE089CC3D}" srcId="{5FBA2A84-E833-4294-ADA8-F017F776137B}" destId="{95811B59-C04B-4B65-9CCB-06C5C104471C}" srcOrd="2" destOrd="0" parTransId="{11560D5D-AC63-4919-8E88-7331B2FAD5DD}" sibTransId="{78E033AD-B298-4819-9638-2BE33D0F22B7}"/>
    <dgm:cxn modelId="{52746881-2B8A-43B2-9301-E6F43363C396}" srcId="{48F30C7A-6AEB-4622-85E5-B3BACDB59DFE}" destId="{72E9F29A-E1D3-4DB1-B7D9-891AB971CAA4}" srcOrd="1" destOrd="0" parTransId="{030BD380-9E09-45D1-96F7-74B2355C0C34}" sibTransId="{6E193986-1AAA-4291-BB8A-B71933888AD4}"/>
    <dgm:cxn modelId="{900D881B-9406-420F-87EF-1476606495DC}" type="presOf" srcId="{95811B59-C04B-4B65-9CCB-06C5C104471C}" destId="{D7960A3E-50D5-41E5-8CD4-30F3AF18D5EA}" srcOrd="1" destOrd="3" presId="urn:microsoft.com/office/officeart/2005/8/layout/vList4#1"/>
    <dgm:cxn modelId="{7BE13E9B-7AFD-4B17-9F28-B84D24B2CDF0}" type="presOf" srcId="{72E9F29A-E1D3-4DB1-B7D9-891AB971CAA4}" destId="{1ACD1580-3E47-4619-9400-B06B4E335AAA}" srcOrd="1" destOrd="0" presId="urn:microsoft.com/office/officeart/2005/8/layout/vList4#1"/>
    <dgm:cxn modelId="{EB0AEE1B-51D2-4161-8F7C-667650DA86E2}" type="presOf" srcId="{C35894EB-1B6A-4A1F-8CE2-8726D172BF90}" destId="{2DCD95E5-B3AF-4ABE-9B7E-8D4D25232979}" srcOrd="0" destOrd="1" presId="urn:microsoft.com/office/officeart/2005/8/layout/vList4#1"/>
    <dgm:cxn modelId="{DC78693E-58CD-452A-919F-64E89C0AF523}" type="presOf" srcId="{BD8EC2DC-7C45-4223-BE4E-DEACABA95C89}" destId="{1ACD1580-3E47-4619-9400-B06B4E335AAA}" srcOrd="1" destOrd="3" presId="urn:microsoft.com/office/officeart/2005/8/layout/vList4#1"/>
    <dgm:cxn modelId="{5F212890-1C61-4049-AE76-78265AC3BDFB}" type="presOf" srcId="{72E9F29A-E1D3-4DB1-B7D9-891AB971CAA4}" destId="{2DCD95E5-B3AF-4ABE-9B7E-8D4D25232979}" srcOrd="0" destOrd="0" presId="urn:microsoft.com/office/officeart/2005/8/layout/vList4#1"/>
    <dgm:cxn modelId="{D3FB7429-A564-4F03-8B53-73F692AA8D95}" type="presParOf" srcId="{92976767-3CA1-4731-899A-386BA60C8917}" destId="{61BACA31-A78A-4259-ABAD-1E2FB8E7DACA}" srcOrd="0" destOrd="0" presId="urn:microsoft.com/office/officeart/2005/8/layout/vList4#1"/>
    <dgm:cxn modelId="{911EE71E-878F-42CD-99D1-3F23D1DF66DD}" type="presParOf" srcId="{61BACA31-A78A-4259-ABAD-1E2FB8E7DACA}" destId="{106B4A4B-6A95-40FC-9FD6-BC5C30E2CA3E}" srcOrd="0" destOrd="0" presId="urn:microsoft.com/office/officeart/2005/8/layout/vList4#1"/>
    <dgm:cxn modelId="{94AA7B14-A415-458A-AC3E-ADD1E6021CC7}" type="presParOf" srcId="{61BACA31-A78A-4259-ABAD-1E2FB8E7DACA}" destId="{6B31808B-E0B9-4F0C-8CD5-43CCEFAE3A73}" srcOrd="1" destOrd="0" presId="urn:microsoft.com/office/officeart/2005/8/layout/vList4#1"/>
    <dgm:cxn modelId="{67DE97DF-75E2-4D4D-B7A8-71B316E94A95}" type="presParOf" srcId="{61BACA31-A78A-4259-ABAD-1E2FB8E7DACA}" destId="{D7960A3E-50D5-41E5-8CD4-30F3AF18D5EA}" srcOrd="2" destOrd="0" presId="urn:microsoft.com/office/officeart/2005/8/layout/vList4#1"/>
    <dgm:cxn modelId="{5CDE7EC4-5418-4ABE-96F2-783DD4179409}" type="presParOf" srcId="{92976767-3CA1-4731-899A-386BA60C8917}" destId="{10622275-71E3-4132-B8AD-DB58F8316C99}" srcOrd="1" destOrd="0" presId="urn:microsoft.com/office/officeart/2005/8/layout/vList4#1"/>
    <dgm:cxn modelId="{D8CAFB2F-7786-496C-9520-86AC837C5E55}" type="presParOf" srcId="{92976767-3CA1-4731-899A-386BA60C8917}" destId="{F8AA945F-59A5-47E8-9F72-2D57A6528E49}" srcOrd="2" destOrd="0" presId="urn:microsoft.com/office/officeart/2005/8/layout/vList4#1"/>
    <dgm:cxn modelId="{1A287F73-A58D-4B7A-87B3-CCE561FE85FD}" type="presParOf" srcId="{F8AA945F-59A5-47E8-9F72-2D57A6528E49}" destId="{2DCD95E5-B3AF-4ABE-9B7E-8D4D25232979}" srcOrd="0" destOrd="0" presId="urn:microsoft.com/office/officeart/2005/8/layout/vList4#1"/>
    <dgm:cxn modelId="{D03C3B29-9132-4A6E-BB5F-C4C1118F41FB}" type="presParOf" srcId="{F8AA945F-59A5-47E8-9F72-2D57A6528E49}" destId="{4F1B43A9-52B8-4B78-B026-20545CB03C13}" srcOrd="1" destOrd="0" presId="urn:microsoft.com/office/officeart/2005/8/layout/vList4#1"/>
    <dgm:cxn modelId="{A96B302E-67DF-4AEC-BB74-A2639B9ABFA9}" type="presParOf" srcId="{F8AA945F-59A5-47E8-9F72-2D57A6528E49}" destId="{1ACD1580-3E47-4619-9400-B06B4E335AAA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F30C7A-6AEB-4622-85E5-B3BACDB59DFE}" type="doc">
      <dgm:prSet loTypeId="urn:microsoft.com/office/officeart/2005/8/layout/vList4#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1A70E0F8-0D28-4B7F-BAA2-8C3B26D6BB2C}">
      <dgm:prSet phldrT="[Text]" custT="1"/>
      <dgm:spPr/>
      <dgm:t>
        <a:bodyPr/>
        <a:lstStyle/>
        <a:p>
          <a:r>
            <a:rPr lang="id-ID" sz="1400" dirty="0" smtClean="0">
              <a:latin typeface="Calibri" panose="020F0502020204030204" pitchFamily="34" charset="0"/>
            </a:rPr>
            <a:t>KASUBBAG KEUANGAN DAN PROGRAM</a:t>
          </a:r>
          <a:endParaRPr lang="id-ID" sz="1400" dirty="0">
            <a:latin typeface="Calibri" panose="020F0502020204030204" pitchFamily="34" charset="0"/>
          </a:endParaRPr>
        </a:p>
      </dgm:t>
    </dgm:pt>
    <dgm:pt modelId="{40E13DA1-031A-453D-B2CA-D11D4DFFEF9F}" type="parTrans" cxnId="{F807B32D-DE64-4609-92C0-B8E0C0F565C2}">
      <dgm:prSet/>
      <dgm:spPr/>
      <dgm:t>
        <a:bodyPr/>
        <a:lstStyle/>
        <a:p>
          <a:endParaRPr lang="id-ID"/>
        </a:p>
      </dgm:t>
    </dgm:pt>
    <dgm:pt modelId="{474FCAD4-4235-44D7-ADA9-C0D773859B63}" type="sibTrans" cxnId="{F807B32D-DE64-4609-92C0-B8E0C0F565C2}">
      <dgm:prSet/>
      <dgm:spPr/>
      <dgm:t>
        <a:bodyPr/>
        <a:lstStyle/>
        <a:p>
          <a:endParaRPr lang="id-ID"/>
        </a:p>
      </dgm:t>
    </dgm:pt>
    <dgm:pt modelId="{1AA185F0-C4EA-4924-B7E0-170B617C4FA9}">
      <dgm:prSet phldrT="[Text]" custT="1"/>
      <dgm:spPr/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ZAINAL ARIFIN, S.Sos</a:t>
          </a:r>
          <a:endParaRPr lang="id-ID" sz="1200" dirty="0">
            <a:latin typeface="Calibri" panose="020F0502020204030204" pitchFamily="34" charset="0"/>
          </a:endParaRPr>
        </a:p>
      </dgm:t>
    </dgm:pt>
    <dgm:pt modelId="{CD668BF7-B255-41FC-ACC0-A9059DA1A623}" type="parTrans" cxnId="{A731C69B-3030-47AC-9DDD-C3A2C89385A7}">
      <dgm:prSet/>
      <dgm:spPr/>
      <dgm:t>
        <a:bodyPr/>
        <a:lstStyle/>
        <a:p>
          <a:endParaRPr lang="id-ID"/>
        </a:p>
      </dgm:t>
    </dgm:pt>
    <dgm:pt modelId="{D7D670C5-C2F0-4469-9586-DD73210FA61A}" type="sibTrans" cxnId="{A731C69B-3030-47AC-9DDD-C3A2C89385A7}">
      <dgm:prSet/>
      <dgm:spPr/>
      <dgm:t>
        <a:bodyPr/>
        <a:lstStyle/>
        <a:p>
          <a:endParaRPr lang="id-ID"/>
        </a:p>
      </dgm:t>
    </dgm:pt>
    <dgm:pt modelId="{1E212803-A2E9-4AA4-A2DA-47F776108AC8}">
      <dgm:prSet phldrT="[Text]" custT="1"/>
      <dgm:spPr/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NIP 19701117 199103 1 008</a:t>
          </a:r>
          <a:endParaRPr lang="id-ID" sz="1200" dirty="0">
            <a:latin typeface="Calibri" panose="020F0502020204030204" pitchFamily="34" charset="0"/>
          </a:endParaRPr>
        </a:p>
      </dgm:t>
    </dgm:pt>
    <dgm:pt modelId="{6AC22334-A78E-4225-9698-A967EAE6A3B5}" type="parTrans" cxnId="{B207F22C-3C73-468C-BE8B-B59497908487}">
      <dgm:prSet/>
      <dgm:spPr/>
      <dgm:t>
        <a:bodyPr/>
        <a:lstStyle/>
        <a:p>
          <a:endParaRPr lang="id-ID"/>
        </a:p>
      </dgm:t>
    </dgm:pt>
    <dgm:pt modelId="{F014DBDE-98F0-48A5-8C64-220FCF0A95C4}" type="sibTrans" cxnId="{B207F22C-3C73-468C-BE8B-B59497908487}">
      <dgm:prSet/>
      <dgm:spPr/>
      <dgm:t>
        <a:bodyPr/>
        <a:lstStyle/>
        <a:p>
          <a:endParaRPr lang="id-ID"/>
        </a:p>
      </dgm:t>
    </dgm:pt>
    <dgm:pt modelId="{B2F184F3-05BA-41C4-95E8-C2E098F65FF6}">
      <dgm:prSet phldrT="[Text]" custT="1"/>
      <dgm:spPr/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PANGKAT GOL : Penata Muda TK. I /  III b</a:t>
          </a:r>
          <a:endParaRPr lang="id-ID" sz="1200" dirty="0">
            <a:latin typeface="Calibri" panose="020F0502020204030204" pitchFamily="34" charset="0"/>
          </a:endParaRPr>
        </a:p>
      </dgm:t>
    </dgm:pt>
    <dgm:pt modelId="{0C447C53-B987-4B62-B2F0-4A8FFA095ECC}" type="parTrans" cxnId="{5A84EA95-FD8F-472E-BEFA-402684F4A190}">
      <dgm:prSet/>
      <dgm:spPr/>
      <dgm:t>
        <a:bodyPr/>
        <a:lstStyle/>
        <a:p>
          <a:endParaRPr lang="id-ID"/>
        </a:p>
      </dgm:t>
    </dgm:pt>
    <dgm:pt modelId="{F21AEF45-91D9-4208-A5F4-C893661A36CE}" type="sibTrans" cxnId="{5A84EA95-FD8F-472E-BEFA-402684F4A190}">
      <dgm:prSet/>
      <dgm:spPr/>
      <dgm:t>
        <a:bodyPr/>
        <a:lstStyle/>
        <a:p>
          <a:endParaRPr lang="id-ID"/>
        </a:p>
      </dgm:t>
    </dgm:pt>
    <dgm:pt modelId="{92976767-3CA1-4731-899A-386BA60C8917}" type="pres">
      <dgm:prSet presAssocID="{48F30C7A-6AEB-4622-85E5-B3BACDB59DF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750EF4DE-102C-4176-8D9A-FAC68B2D9D6B}" type="pres">
      <dgm:prSet presAssocID="{1A70E0F8-0D28-4B7F-BAA2-8C3B26D6BB2C}" presName="comp" presStyleCnt="0"/>
      <dgm:spPr/>
    </dgm:pt>
    <dgm:pt modelId="{B5603E04-55A7-4F7B-BD14-19293ADC4494}" type="pres">
      <dgm:prSet presAssocID="{1A70E0F8-0D28-4B7F-BAA2-8C3B26D6BB2C}" presName="box" presStyleLbl="node1" presStyleIdx="0" presStyleCnt="1" custLinFactNeighborX="-1818"/>
      <dgm:spPr/>
      <dgm:t>
        <a:bodyPr/>
        <a:lstStyle/>
        <a:p>
          <a:endParaRPr lang="id-ID"/>
        </a:p>
      </dgm:t>
    </dgm:pt>
    <dgm:pt modelId="{435E4053-7A2D-4CBA-9438-B5E65C2D9487}" type="pres">
      <dgm:prSet presAssocID="{1A70E0F8-0D28-4B7F-BAA2-8C3B26D6BB2C}" presName="img" presStyleLbl="fgImgPlace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D27C01D5-49DE-4D02-A37D-5797CCC1A360}" type="pres">
      <dgm:prSet presAssocID="{1A70E0F8-0D28-4B7F-BAA2-8C3B26D6BB2C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8F14D30F-9FA1-406F-9C40-E65760BC1B69}" type="presOf" srcId="{1E212803-A2E9-4AA4-A2DA-47F776108AC8}" destId="{D27C01D5-49DE-4D02-A37D-5797CCC1A360}" srcOrd="1" destOrd="2" presId="urn:microsoft.com/office/officeart/2005/8/layout/vList4#2"/>
    <dgm:cxn modelId="{CCC8649B-53B7-4C69-A74F-DA39EBE9CC37}" type="presOf" srcId="{1A70E0F8-0D28-4B7F-BAA2-8C3B26D6BB2C}" destId="{B5603E04-55A7-4F7B-BD14-19293ADC4494}" srcOrd="0" destOrd="0" presId="urn:microsoft.com/office/officeart/2005/8/layout/vList4#2"/>
    <dgm:cxn modelId="{72D8EC03-0A03-42BD-B999-E6D4EB4FDEF3}" type="presOf" srcId="{1A70E0F8-0D28-4B7F-BAA2-8C3B26D6BB2C}" destId="{D27C01D5-49DE-4D02-A37D-5797CCC1A360}" srcOrd="1" destOrd="0" presId="urn:microsoft.com/office/officeart/2005/8/layout/vList4#2"/>
    <dgm:cxn modelId="{F11023B8-2BF2-41F5-8B25-4CCDE09ED912}" type="presOf" srcId="{1AA185F0-C4EA-4924-B7E0-170B617C4FA9}" destId="{D27C01D5-49DE-4D02-A37D-5797CCC1A360}" srcOrd="1" destOrd="1" presId="urn:microsoft.com/office/officeart/2005/8/layout/vList4#2"/>
    <dgm:cxn modelId="{C007BFAB-79EC-4107-80A5-7C439837E946}" type="presOf" srcId="{48F30C7A-6AEB-4622-85E5-B3BACDB59DFE}" destId="{92976767-3CA1-4731-899A-386BA60C8917}" srcOrd="0" destOrd="0" presId="urn:microsoft.com/office/officeart/2005/8/layout/vList4#2"/>
    <dgm:cxn modelId="{E1839B59-4E52-442E-8931-24B4D9B18F16}" type="presOf" srcId="{1E212803-A2E9-4AA4-A2DA-47F776108AC8}" destId="{B5603E04-55A7-4F7B-BD14-19293ADC4494}" srcOrd="0" destOrd="2" presId="urn:microsoft.com/office/officeart/2005/8/layout/vList4#2"/>
    <dgm:cxn modelId="{A271FAF6-7AA6-4CAE-993B-A6F540B0B2F6}" type="presOf" srcId="{1AA185F0-C4EA-4924-B7E0-170B617C4FA9}" destId="{B5603E04-55A7-4F7B-BD14-19293ADC4494}" srcOrd="0" destOrd="1" presId="urn:microsoft.com/office/officeart/2005/8/layout/vList4#2"/>
    <dgm:cxn modelId="{B207F22C-3C73-468C-BE8B-B59497908487}" srcId="{1A70E0F8-0D28-4B7F-BAA2-8C3B26D6BB2C}" destId="{1E212803-A2E9-4AA4-A2DA-47F776108AC8}" srcOrd="1" destOrd="0" parTransId="{6AC22334-A78E-4225-9698-A967EAE6A3B5}" sibTransId="{F014DBDE-98F0-48A5-8C64-220FCF0A95C4}"/>
    <dgm:cxn modelId="{8AF7816C-D993-4673-B39A-9732516F61F2}" type="presOf" srcId="{B2F184F3-05BA-41C4-95E8-C2E098F65FF6}" destId="{B5603E04-55A7-4F7B-BD14-19293ADC4494}" srcOrd="0" destOrd="3" presId="urn:microsoft.com/office/officeart/2005/8/layout/vList4#2"/>
    <dgm:cxn modelId="{A731C69B-3030-47AC-9DDD-C3A2C89385A7}" srcId="{1A70E0F8-0D28-4B7F-BAA2-8C3B26D6BB2C}" destId="{1AA185F0-C4EA-4924-B7E0-170B617C4FA9}" srcOrd="0" destOrd="0" parTransId="{CD668BF7-B255-41FC-ACC0-A9059DA1A623}" sibTransId="{D7D670C5-C2F0-4469-9586-DD73210FA61A}"/>
    <dgm:cxn modelId="{5A84EA95-FD8F-472E-BEFA-402684F4A190}" srcId="{1A70E0F8-0D28-4B7F-BAA2-8C3B26D6BB2C}" destId="{B2F184F3-05BA-41C4-95E8-C2E098F65FF6}" srcOrd="2" destOrd="0" parTransId="{0C447C53-B987-4B62-B2F0-4A8FFA095ECC}" sibTransId="{F21AEF45-91D9-4208-A5F4-C893661A36CE}"/>
    <dgm:cxn modelId="{F807B32D-DE64-4609-92C0-B8E0C0F565C2}" srcId="{48F30C7A-6AEB-4622-85E5-B3BACDB59DFE}" destId="{1A70E0F8-0D28-4B7F-BAA2-8C3B26D6BB2C}" srcOrd="0" destOrd="0" parTransId="{40E13DA1-031A-453D-B2CA-D11D4DFFEF9F}" sibTransId="{474FCAD4-4235-44D7-ADA9-C0D773859B63}"/>
    <dgm:cxn modelId="{BB21069D-D6DE-46B9-8FAC-689A42EE53C4}" type="presOf" srcId="{B2F184F3-05BA-41C4-95E8-C2E098F65FF6}" destId="{D27C01D5-49DE-4D02-A37D-5797CCC1A360}" srcOrd="1" destOrd="3" presId="urn:microsoft.com/office/officeart/2005/8/layout/vList4#2"/>
    <dgm:cxn modelId="{C7926D9D-A95A-4FC3-8D10-9B3D6FBB5AAD}" type="presParOf" srcId="{92976767-3CA1-4731-899A-386BA60C8917}" destId="{750EF4DE-102C-4176-8D9A-FAC68B2D9D6B}" srcOrd="0" destOrd="0" presId="urn:microsoft.com/office/officeart/2005/8/layout/vList4#2"/>
    <dgm:cxn modelId="{FC44012F-C443-4D60-AFC0-9E11CF42D4E5}" type="presParOf" srcId="{750EF4DE-102C-4176-8D9A-FAC68B2D9D6B}" destId="{B5603E04-55A7-4F7B-BD14-19293ADC4494}" srcOrd="0" destOrd="0" presId="urn:microsoft.com/office/officeart/2005/8/layout/vList4#2"/>
    <dgm:cxn modelId="{B5641462-5992-4072-AC60-25C0F133AE75}" type="presParOf" srcId="{750EF4DE-102C-4176-8D9A-FAC68B2D9D6B}" destId="{435E4053-7A2D-4CBA-9438-B5E65C2D9487}" srcOrd="1" destOrd="0" presId="urn:microsoft.com/office/officeart/2005/8/layout/vList4#2"/>
    <dgm:cxn modelId="{1B38FD75-D8F4-47C6-8769-29748E41EAE5}" type="presParOf" srcId="{750EF4DE-102C-4176-8D9A-FAC68B2D9D6B}" destId="{D27C01D5-49DE-4D02-A37D-5797CCC1A360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F30C7A-6AEB-4622-85E5-B3BACDB59DFE}" type="doc">
      <dgm:prSet loTypeId="urn:microsoft.com/office/officeart/2005/8/layout/vList4#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A482C6AF-3135-4C6D-82A6-04F5C83C013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dirty="0" smtClean="0">
              <a:latin typeface="Calibri" panose="020F0502020204030204" pitchFamily="34" charset="0"/>
            </a:rPr>
            <a:t>NIP 19641117 198703 1 008</a:t>
          </a:r>
          <a:endParaRPr lang="id-ID" dirty="0">
            <a:latin typeface="Calibri" panose="020F0502020204030204" pitchFamily="34" charset="0"/>
          </a:endParaRPr>
        </a:p>
      </dgm:t>
    </dgm:pt>
    <dgm:pt modelId="{EA70A385-3745-45E1-895A-D8BF2BEC5DA7}" type="parTrans" cxnId="{631E3CD7-2A15-46B8-8F78-081A62746F66}">
      <dgm:prSet/>
      <dgm:spPr/>
      <dgm:t>
        <a:bodyPr/>
        <a:lstStyle/>
        <a:p>
          <a:endParaRPr lang="id-ID"/>
        </a:p>
      </dgm:t>
    </dgm:pt>
    <dgm:pt modelId="{7964E2EA-CE21-4508-A9F9-DB39CFDA5BB1}" type="sibTrans" cxnId="{631E3CD7-2A15-46B8-8F78-081A62746F66}">
      <dgm:prSet/>
      <dgm:spPr/>
      <dgm:t>
        <a:bodyPr/>
        <a:lstStyle/>
        <a:p>
          <a:endParaRPr lang="id-ID"/>
        </a:p>
      </dgm:t>
    </dgm:pt>
    <dgm:pt modelId="{279ECFE9-4156-40C6-A219-13BE0AC89AE4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dirty="0" smtClean="0">
              <a:latin typeface="Calibri" panose="020F0502020204030204" pitchFamily="34" charset="0"/>
            </a:rPr>
            <a:t>PANGKAT GOL : PENATA TK.I / III d</a:t>
          </a:r>
          <a:endParaRPr lang="id-ID" dirty="0">
            <a:latin typeface="Calibri" panose="020F0502020204030204" pitchFamily="34" charset="0"/>
          </a:endParaRPr>
        </a:p>
      </dgm:t>
    </dgm:pt>
    <dgm:pt modelId="{80C6D4D6-F133-434D-A0E8-3A85B107D1DE}" type="parTrans" cxnId="{9211237E-8BBC-4C9D-AB4E-33DC992F7146}">
      <dgm:prSet/>
      <dgm:spPr/>
      <dgm:t>
        <a:bodyPr/>
        <a:lstStyle/>
        <a:p>
          <a:endParaRPr lang="id-ID"/>
        </a:p>
      </dgm:t>
    </dgm:pt>
    <dgm:pt modelId="{9D6CD5F1-60FF-47F7-A224-16E547BDC1FC}" type="sibTrans" cxnId="{9211237E-8BBC-4C9D-AB4E-33DC992F7146}">
      <dgm:prSet/>
      <dgm:spPr/>
      <dgm:t>
        <a:bodyPr/>
        <a:lstStyle/>
        <a:p>
          <a:endParaRPr lang="id-ID"/>
        </a:p>
      </dgm:t>
    </dgm:pt>
    <dgm:pt modelId="{F8B9170D-49D9-4EDB-AE6E-E2B2D4381358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dirty="0" smtClean="0">
              <a:latin typeface="Calibri" panose="020F0502020204030204" pitchFamily="34" charset="0"/>
            </a:rPr>
            <a:t>GUSTI  MESRANSYAH</a:t>
          </a:r>
          <a:endParaRPr lang="id-ID" dirty="0">
            <a:latin typeface="Calibri" panose="020F0502020204030204" pitchFamily="34" charset="0"/>
          </a:endParaRPr>
        </a:p>
      </dgm:t>
    </dgm:pt>
    <dgm:pt modelId="{5616DBCA-1560-4132-8B5E-CD3904434CDC}" type="parTrans" cxnId="{A0F004CD-FE1C-41D7-9056-BF4183B5D6EE}">
      <dgm:prSet/>
      <dgm:spPr/>
      <dgm:t>
        <a:bodyPr/>
        <a:lstStyle/>
        <a:p>
          <a:endParaRPr lang="id-ID"/>
        </a:p>
      </dgm:t>
    </dgm:pt>
    <dgm:pt modelId="{FF5BD5CA-E956-43E5-B095-C3A0149FD4AA}" type="sibTrans" cxnId="{A0F004CD-FE1C-41D7-9056-BF4183B5D6EE}">
      <dgm:prSet/>
      <dgm:spPr/>
      <dgm:t>
        <a:bodyPr/>
        <a:lstStyle/>
        <a:p>
          <a:endParaRPr lang="id-ID"/>
        </a:p>
      </dgm:t>
    </dgm:pt>
    <dgm:pt modelId="{C0683343-A180-42B5-8579-440AF85BBE56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NIP 1580607 198703 1 005</a:t>
          </a:r>
          <a:endParaRPr lang="id-ID" sz="1200" dirty="0">
            <a:latin typeface="Calibri" panose="020F0502020204030204" pitchFamily="34" charset="0"/>
          </a:endParaRPr>
        </a:p>
      </dgm:t>
    </dgm:pt>
    <dgm:pt modelId="{A625ABAF-117A-4E90-9428-2BF0FDBD379E}" type="parTrans" cxnId="{04E0691F-85F6-41C7-9294-44636EFA46BD}">
      <dgm:prSet/>
      <dgm:spPr/>
      <dgm:t>
        <a:bodyPr/>
        <a:lstStyle/>
        <a:p>
          <a:endParaRPr lang="id-ID"/>
        </a:p>
      </dgm:t>
    </dgm:pt>
    <dgm:pt modelId="{C2390E2A-FDEC-4C6A-9889-C8034391C8CA}" type="sibTrans" cxnId="{04E0691F-85F6-41C7-9294-44636EFA46BD}">
      <dgm:prSet/>
      <dgm:spPr/>
      <dgm:t>
        <a:bodyPr/>
        <a:lstStyle/>
        <a:p>
          <a:endParaRPr lang="id-ID"/>
        </a:p>
      </dgm:t>
    </dgm:pt>
    <dgm:pt modelId="{85D43E38-D0F3-4D2B-BF32-9B0451F73CC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dirty="0" smtClean="0">
              <a:latin typeface="Calibri" panose="020F0502020204030204" pitchFamily="34" charset="0"/>
            </a:rPr>
            <a:t>KASI PMPD</a:t>
          </a:r>
          <a:endParaRPr lang="id-ID" dirty="0">
            <a:latin typeface="Calibri" panose="020F0502020204030204" pitchFamily="34" charset="0"/>
          </a:endParaRPr>
        </a:p>
      </dgm:t>
    </dgm:pt>
    <dgm:pt modelId="{172BB033-BE7A-4A1D-BAB2-E6A34A688D87}" type="parTrans" cxnId="{96F9C1F7-2EC1-4EFA-B9A4-9D5D62CD7A0A}">
      <dgm:prSet/>
      <dgm:spPr/>
      <dgm:t>
        <a:bodyPr/>
        <a:lstStyle/>
        <a:p>
          <a:endParaRPr lang="id-ID"/>
        </a:p>
      </dgm:t>
    </dgm:pt>
    <dgm:pt modelId="{4B2D2213-9F11-4106-B0A0-D69BC9BCC4DF}" type="sibTrans" cxnId="{96F9C1F7-2EC1-4EFA-B9A4-9D5D62CD7A0A}">
      <dgm:prSet/>
      <dgm:spPr/>
      <dgm:t>
        <a:bodyPr/>
        <a:lstStyle/>
        <a:p>
          <a:endParaRPr lang="id-ID"/>
        </a:p>
      </dgm:t>
    </dgm:pt>
    <dgm:pt modelId="{B046389D-554C-4042-BAA9-4CAED4CBC01D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500" dirty="0" smtClean="0">
              <a:latin typeface="Calibri" panose="020F0502020204030204" pitchFamily="34" charset="0"/>
            </a:rPr>
            <a:t>KASI KESEJAHTERAAN RAKYAT</a:t>
          </a:r>
          <a:endParaRPr lang="id-ID" sz="1500" dirty="0">
            <a:latin typeface="Calibri" panose="020F0502020204030204" pitchFamily="34" charset="0"/>
          </a:endParaRPr>
        </a:p>
      </dgm:t>
    </dgm:pt>
    <dgm:pt modelId="{FC6D8DD6-4CA8-4F05-8C31-D54391F8E130}" type="sibTrans" cxnId="{0CF38911-793B-4627-B9F9-295B92DAF731}">
      <dgm:prSet/>
      <dgm:spPr/>
      <dgm:t>
        <a:bodyPr/>
        <a:lstStyle/>
        <a:p>
          <a:endParaRPr lang="id-ID"/>
        </a:p>
      </dgm:t>
    </dgm:pt>
    <dgm:pt modelId="{2D81C8C9-5849-43FB-9EE9-90666083E5AC}" type="parTrans" cxnId="{0CF38911-793B-4627-B9F9-295B92DAF731}">
      <dgm:prSet/>
      <dgm:spPr/>
      <dgm:t>
        <a:bodyPr/>
        <a:lstStyle/>
        <a:p>
          <a:endParaRPr lang="id-ID"/>
        </a:p>
      </dgm:t>
    </dgm:pt>
    <dgm:pt modelId="{C0851336-B7DE-48CF-A3AB-D0D5DD4FBA5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PANGKAT GOL: Penata TK. I  / III d</a:t>
          </a:r>
          <a:endParaRPr lang="id-ID" sz="1200" dirty="0">
            <a:latin typeface="Calibri" panose="020F0502020204030204" pitchFamily="34" charset="0"/>
          </a:endParaRPr>
        </a:p>
      </dgm:t>
    </dgm:pt>
    <dgm:pt modelId="{2012208C-4FA9-4AB2-B2AB-2BB0DB265946}" type="parTrans" cxnId="{5E18610A-22BF-43E3-BA6B-A641C32582DE}">
      <dgm:prSet/>
      <dgm:spPr/>
      <dgm:t>
        <a:bodyPr/>
        <a:lstStyle/>
        <a:p>
          <a:endParaRPr lang="id-ID"/>
        </a:p>
      </dgm:t>
    </dgm:pt>
    <dgm:pt modelId="{BB79B567-4372-4B5A-B3C0-C27E6B162470}" type="sibTrans" cxnId="{5E18610A-22BF-43E3-BA6B-A641C32582DE}">
      <dgm:prSet/>
      <dgm:spPr/>
      <dgm:t>
        <a:bodyPr/>
        <a:lstStyle/>
        <a:p>
          <a:endParaRPr lang="id-ID"/>
        </a:p>
      </dgm:t>
    </dgm:pt>
    <dgm:pt modelId="{81460C31-2816-4949-9BD7-336D5888BD7E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KUSTIONO, S.Sos</a:t>
          </a:r>
          <a:endParaRPr lang="id-ID" sz="1200" dirty="0">
            <a:latin typeface="Calibri" panose="020F0502020204030204" pitchFamily="34" charset="0"/>
          </a:endParaRPr>
        </a:p>
      </dgm:t>
    </dgm:pt>
    <dgm:pt modelId="{28F608B9-ADDC-4204-B4B9-89164487309E}" type="parTrans" cxnId="{186F0AA3-4359-4265-9B7B-060178A6267A}">
      <dgm:prSet/>
      <dgm:spPr/>
      <dgm:t>
        <a:bodyPr/>
        <a:lstStyle/>
        <a:p>
          <a:endParaRPr lang="id-ID"/>
        </a:p>
      </dgm:t>
    </dgm:pt>
    <dgm:pt modelId="{F8D20AD9-780D-4ABD-B575-46FD4E7E248A}" type="sibTrans" cxnId="{186F0AA3-4359-4265-9B7B-060178A6267A}">
      <dgm:prSet/>
      <dgm:spPr/>
      <dgm:t>
        <a:bodyPr/>
        <a:lstStyle/>
        <a:p>
          <a:endParaRPr lang="id-ID"/>
        </a:p>
      </dgm:t>
    </dgm:pt>
    <dgm:pt modelId="{92976767-3CA1-4731-899A-386BA60C8917}" type="pres">
      <dgm:prSet presAssocID="{48F30C7A-6AEB-4622-85E5-B3BACDB59DF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81BC3025-2026-4D12-A19F-83EC26F360C8}" type="pres">
      <dgm:prSet presAssocID="{B046389D-554C-4042-BAA9-4CAED4CBC01D}" presName="comp" presStyleCnt="0"/>
      <dgm:spPr/>
    </dgm:pt>
    <dgm:pt modelId="{005DF6A4-712C-4E5C-A826-331958BDA7A5}" type="pres">
      <dgm:prSet presAssocID="{B046389D-554C-4042-BAA9-4CAED4CBC01D}" presName="box" presStyleLbl="node1" presStyleIdx="0" presStyleCnt="2" custLinFactNeighborX="1818"/>
      <dgm:spPr/>
      <dgm:t>
        <a:bodyPr/>
        <a:lstStyle/>
        <a:p>
          <a:endParaRPr lang="id-ID"/>
        </a:p>
      </dgm:t>
    </dgm:pt>
    <dgm:pt modelId="{D95CE395-65A7-40B2-A7CC-FEA6DA23CCCA}" type="pres">
      <dgm:prSet presAssocID="{B046389D-554C-4042-BAA9-4CAED4CBC01D}" presName="img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CBF9E007-2E1A-46C6-8760-9D8323D1C218}" type="pres">
      <dgm:prSet presAssocID="{B046389D-554C-4042-BAA9-4CAED4CBC01D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22EF237-EE8F-4E70-9A9B-74DCB2E7005A}" type="pres">
      <dgm:prSet presAssocID="{FC6D8DD6-4CA8-4F05-8C31-D54391F8E130}" presName="spacer" presStyleCnt="0"/>
      <dgm:spPr/>
    </dgm:pt>
    <dgm:pt modelId="{DC6D7A6B-6650-406C-9882-70B9BB8346C4}" type="pres">
      <dgm:prSet presAssocID="{85D43E38-D0F3-4D2B-BF32-9B0451F73CCD}" presName="comp" presStyleCnt="0"/>
      <dgm:spPr/>
    </dgm:pt>
    <dgm:pt modelId="{60824DA3-7538-48C8-8ADF-273D72CD91A9}" type="pres">
      <dgm:prSet presAssocID="{85D43E38-D0F3-4D2B-BF32-9B0451F73CCD}" presName="box" presStyleLbl="node1" presStyleIdx="1" presStyleCnt="2"/>
      <dgm:spPr/>
      <dgm:t>
        <a:bodyPr/>
        <a:lstStyle/>
        <a:p>
          <a:endParaRPr lang="id-ID"/>
        </a:p>
      </dgm:t>
    </dgm:pt>
    <dgm:pt modelId="{97A88587-7ACD-479E-8ABB-98CA3A96D90B}" type="pres">
      <dgm:prSet presAssocID="{85D43E38-D0F3-4D2B-BF32-9B0451F73CCD}" presName="img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B956B4DB-B452-4392-A2A4-F4854E5E1537}" type="pres">
      <dgm:prSet presAssocID="{85D43E38-D0F3-4D2B-BF32-9B0451F73CCD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96F9C1F7-2EC1-4EFA-B9A4-9D5D62CD7A0A}" srcId="{48F30C7A-6AEB-4622-85E5-B3BACDB59DFE}" destId="{85D43E38-D0F3-4D2B-BF32-9B0451F73CCD}" srcOrd="1" destOrd="0" parTransId="{172BB033-BE7A-4A1D-BAB2-E6A34A688D87}" sibTransId="{4B2D2213-9F11-4106-B0A0-D69BC9BCC4DF}"/>
    <dgm:cxn modelId="{2C079AA2-0FEC-4FDA-AA00-3B22BB6921CC}" type="presOf" srcId="{C0683343-A180-42B5-8579-440AF85BBE56}" destId="{CBF9E007-2E1A-46C6-8760-9D8323D1C218}" srcOrd="1" destOrd="2" presId="urn:microsoft.com/office/officeart/2005/8/layout/vList4#3"/>
    <dgm:cxn modelId="{ED2EE6F0-EE6A-4AF3-8051-74B08049310E}" type="presOf" srcId="{C0851336-B7DE-48CF-A3AB-D0D5DD4FBA58}" destId="{005DF6A4-712C-4E5C-A826-331958BDA7A5}" srcOrd="0" destOrd="3" presId="urn:microsoft.com/office/officeart/2005/8/layout/vList4#3"/>
    <dgm:cxn modelId="{A0F004CD-FE1C-41D7-9056-BF4183B5D6EE}" srcId="{85D43E38-D0F3-4D2B-BF32-9B0451F73CCD}" destId="{F8B9170D-49D9-4EDB-AE6E-E2B2D4381358}" srcOrd="0" destOrd="0" parTransId="{5616DBCA-1560-4132-8B5E-CD3904434CDC}" sibTransId="{FF5BD5CA-E956-43E5-B095-C3A0149FD4AA}"/>
    <dgm:cxn modelId="{94EAFFF9-407D-43D7-8932-6A7350C0584C}" type="presOf" srcId="{F8B9170D-49D9-4EDB-AE6E-E2B2D4381358}" destId="{B956B4DB-B452-4392-A2A4-F4854E5E1537}" srcOrd="1" destOrd="1" presId="urn:microsoft.com/office/officeart/2005/8/layout/vList4#3"/>
    <dgm:cxn modelId="{186F0AA3-4359-4265-9B7B-060178A6267A}" srcId="{B046389D-554C-4042-BAA9-4CAED4CBC01D}" destId="{81460C31-2816-4949-9BD7-336D5888BD7E}" srcOrd="0" destOrd="0" parTransId="{28F608B9-ADDC-4204-B4B9-89164487309E}" sibTransId="{F8D20AD9-780D-4ABD-B575-46FD4E7E248A}"/>
    <dgm:cxn modelId="{B027E0CC-E63E-4FBA-B3C7-E3441485457F}" type="presOf" srcId="{A482C6AF-3135-4C6D-82A6-04F5C83C0135}" destId="{60824DA3-7538-48C8-8ADF-273D72CD91A9}" srcOrd="0" destOrd="2" presId="urn:microsoft.com/office/officeart/2005/8/layout/vList4#3"/>
    <dgm:cxn modelId="{F36368DB-470A-44C0-8EAA-1B57C1053B2F}" type="presOf" srcId="{85D43E38-D0F3-4D2B-BF32-9B0451F73CCD}" destId="{60824DA3-7538-48C8-8ADF-273D72CD91A9}" srcOrd="0" destOrd="0" presId="urn:microsoft.com/office/officeart/2005/8/layout/vList4#3"/>
    <dgm:cxn modelId="{ED027774-D28C-469A-9C7A-423F618F5100}" type="presOf" srcId="{279ECFE9-4156-40C6-A219-13BE0AC89AE4}" destId="{B956B4DB-B452-4392-A2A4-F4854E5E1537}" srcOrd="1" destOrd="3" presId="urn:microsoft.com/office/officeart/2005/8/layout/vList4#3"/>
    <dgm:cxn modelId="{4FD796AB-E2FC-4E96-A5CB-A0B84AF08B46}" type="presOf" srcId="{279ECFE9-4156-40C6-A219-13BE0AC89AE4}" destId="{60824DA3-7538-48C8-8ADF-273D72CD91A9}" srcOrd="0" destOrd="3" presId="urn:microsoft.com/office/officeart/2005/8/layout/vList4#3"/>
    <dgm:cxn modelId="{590609CD-6415-4A72-A603-6F26A22153B6}" type="presOf" srcId="{C0683343-A180-42B5-8579-440AF85BBE56}" destId="{005DF6A4-712C-4E5C-A826-331958BDA7A5}" srcOrd="0" destOrd="2" presId="urn:microsoft.com/office/officeart/2005/8/layout/vList4#3"/>
    <dgm:cxn modelId="{0CF38911-793B-4627-B9F9-295B92DAF731}" srcId="{48F30C7A-6AEB-4622-85E5-B3BACDB59DFE}" destId="{B046389D-554C-4042-BAA9-4CAED4CBC01D}" srcOrd="0" destOrd="0" parTransId="{2D81C8C9-5849-43FB-9EE9-90666083E5AC}" sibTransId="{FC6D8DD6-4CA8-4F05-8C31-D54391F8E130}"/>
    <dgm:cxn modelId="{45941CCD-BFF4-4988-B065-8B147CCFB14D}" type="presOf" srcId="{48F30C7A-6AEB-4622-85E5-B3BACDB59DFE}" destId="{92976767-3CA1-4731-899A-386BA60C8917}" srcOrd="0" destOrd="0" presId="urn:microsoft.com/office/officeart/2005/8/layout/vList4#3"/>
    <dgm:cxn modelId="{5E18610A-22BF-43E3-BA6B-A641C32582DE}" srcId="{B046389D-554C-4042-BAA9-4CAED4CBC01D}" destId="{C0851336-B7DE-48CF-A3AB-D0D5DD4FBA58}" srcOrd="2" destOrd="0" parTransId="{2012208C-4FA9-4AB2-B2AB-2BB0DB265946}" sibTransId="{BB79B567-4372-4B5A-B3C0-C27E6B162470}"/>
    <dgm:cxn modelId="{631E3CD7-2A15-46B8-8F78-081A62746F66}" srcId="{85D43E38-D0F3-4D2B-BF32-9B0451F73CCD}" destId="{A482C6AF-3135-4C6D-82A6-04F5C83C0135}" srcOrd="1" destOrd="0" parTransId="{EA70A385-3745-45E1-895A-D8BF2BEC5DA7}" sibTransId="{7964E2EA-CE21-4508-A9F9-DB39CFDA5BB1}"/>
    <dgm:cxn modelId="{A67F77E1-6DDA-400C-9F43-EBB15DC430D3}" type="presOf" srcId="{81460C31-2816-4949-9BD7-336D5888BD7E}" destId="{CBF9E007-2E1A-46C6-8760-9D8323D1C218}" srcOrd="1" destOrd="1" presId="urn:microsoft.com/office/officeart/2005/8/layout/vList4#3"/>
    <dgm:cxn modelId="{9211237E-8BBC-4C9D-AB4E-33DC992F7146}" srcId="{85D43E38-D0F3-4D2B-BF32-9B0451F73CCD}" destId="{279ECFE9-4156-40C6-A219-13BE0AC89AE4}" srcOrd="2" destOrd="0" parTransId="{80C6D4D6-F133-434D-A0E8-3A85B107D1DE}" sibTransId="{9D6CD5F1-60FF-47F7-A224-16E547BDC1FC}"/>
    <dgm:cxn modelId="{8FC4BE2A-3F89-496D-BBA6-E2DD2817E935}" type="presOf" srcId="{85D43E38-D0F3-4D2B-BF32-9B0451F73CCD}" destId="{B956B4DB-B452-4392-A2A4-F4854E5E1537}" srcOrd="1" destOrd="0" presId="urn:microsoft.com/office/officeart/2005/8/layout/vList4#3"/>
    <dgm:cxn modelId="{661C0FA5-0F6C-4DB5-A8FA-7292640E9D9D}" type="presOf" srcId="{81460C31-2816-4949-9BD7-336D5888BD7E}" destId="{005DF6A4-712C-4E5C-A826-331958BDA7A5}" srcOrd="0" destOrd="1" presId="urn:microsoft.com/office/officeart/2005/8/layout/vList4#3"/>
    <dgm:cxn modelId="{4C9F3D82-FF78-4C86-8A94-E0064375F3F0}" type="presOf" srcId="{F8B9170D-49D9-4EDB-AE6E-E2B2D4381358}" destId="{60824DA3-7538-48C8-8ADF-273D72CD91A9}" srcOrd="0" destOrd="1" presId="urn:microsoft.com/office/officeart/2005/8/layout/vList4#3"/>
    <dgm:cxn modelId="{D85FB6F5-29F7-4F77-A637-92FFC336C9B7}" type="presOf" srcId="{B046389D-554C-4042-BAA9-4CAED4CBC01D}" destId="{005DF6A4-712C-4E5C-A826-331958BDA7A5}" srcOrd="0" destOrd="0" presId="urn:microsoft.com/office/officeart/2005/8/layout/vList4#3"/>
    <dgm:cxn modelId="{537481F0-9869-4BC9-93F3-955E81E5C069}" type="presOf" srcId="{B046389D-554C-4042-BAA9-4CAED4CBC01D}" destId="{CBF9E007-2E1A-46C6-8760-9D8323D1C218}" srcOrd="1" destOrd="0" presId="urn:microsoft.com/office/officeart/2005/8/layout/vList4#3"/>
    <dgm:cxn modelId="{04E0691F-85F6-41C7-9294-44636EFA46BD}" srcId="{B046389D-554C-4042-BAA9-4CAED4CBC01D}" destId="{C0683343-A180-42B5-8579-440AF85BBE56}" srcOrd="1" destOrd="0" parTransId="{A625ABAF-117A-4E90-9428-2BF0FDBD379E}" sibTransId="{C2390E2A-FDEC-4C6A-9889-C8034391C8CA}"/>
    <dgm:cxn modelId="{10AC88E1-F7E5-4AD5-AB60-621AF6DD4174}" type="presOf" srcId="{A482C6AF-3135-4C6D-82A6-04F5C83C0135}" destId="{B956B4DB-B452-4392-A2A4-F4854E5E1537}" srcOrd="1" destOrd="2" presId="urn:microsoft.com/office/officeart/2005/8/layout/vList4#3"/>
    <dgm:cxn modelId="{453DBD27-F879-4F0A-ADF8-1731116A2025}" type="presOf" srcId="{C0851336-B7DE-48CF-A3AB-D0D5DD4FBA58}" destId="{CBF9E007-2E1A-46C6-8760-9D8323D1C218}" srcOrd="1" destOrd="3" presId="urn:microsoft.com/office/officeart/2005/8/layout/vList4#3"/>
    <dgm:cxn modelId="{13D17B24-FE35-449E-8222-C91FA0EF7F1E}" type="presParOf" srcId="{92976767-3CA1-4731-899A-386BA60C8917}" destId="{81BC3025-2026-4D12-A19F-83EC26F360C8}" srcOrd="0" destOrd="0" presId="urn:microsoft.com/office/officeart/2005/8/layout/vList4#3"/>
    <dgm:cxn modelId="{87A796AE-947D-46EC-BC1E-82E6DCC39926}" type="presParOf" srcId="{81BC3025-2026-4D12-A19F-83EC26F360C8}" destId="{005DF6A4-712C-4E5C-A826-331958BDA7A5}" srcOrd="0" destOrd="0" presId="urn:microsoft.com/office/officeart/2005/8/layout/vList4#3"/>
    <dgm:cxn modelId="{19D4A138-22FB-42D5-A35B-62D00DAEB953}" type="presParOf" srcId="{81BC3025-2026-4D12-A19F-83EC26F360C8}" destId="{D95CE395-65A7-40B2-A7CC-FEA6DA23CCCA}" srcOrd="1" destOrd="0" presId="urn:microsoft.com/office/officeart/2005/8/layout/vList4#3"/>
    <dgm:cxn modelId="{BD797240-89A9-4076-A98A-0194FD614A7B}" type="presParOf" srcId="{81BC3025-2026-4D12-A19F-83EC26F360C8}" destId="{CBF9E007-2E1A-46C6-8760-9D8323D1C218}" srcOrd="2" destOrd="0" presId="urn:microsoft.com/office/officeart/2005/8/layout/vList4#3"/>
    <dgm:cxn modelId="{EF47B1BD-6DB3-4606-9803-EBC0A7E8C6B9}" type="presParOf" srcId="{92976767-3CA1-4731-899A-386BA60C8917}" destId="{D22EF237-EE8F-4E70-9A9B-74DCB2E7005A}" srcOrd="1" destOrd="0" presId="urn:microsoft.com/office/officeart/2005/8/layout/vList4#3"/>
    <dgm:cxn modelId="{A2D65922-B5D4-4C87-9D4C-4231F35097CB}" type="presParOf" srcId="{92976767-3CA1-4731-899A-386BA60C8917}" destId="{DC6D7A6B-6650-406C-9882-70B9BB8346C4}" srcOrd="2" destOrd="0" presId="urn:microsoft.com/office/officeart/2005/8/layout/vList4#3"/>
    <dgm:cxn modelId="{FF3E7961-F60F-4648-999B-B1FD25BABB6B}" type="presParOf" srcId="{DC6D7A6B-6650-406C-9882-70B9BB8346C4}" destId="{60824DA3-7538-48C8-8ADF-273D72CD91A9}" srcOrd="0" destOrd="0" presId="urn:microsoft.com/office/officeart/2005/8/layout/vList4#3"/>
    <dgm:cxn modelId="{C922C661-131D-410A-AD79-A089F078C68B}" type="presParOf" srcId="{DC6D7A6B-6650-406C-9882-70B9BB8346C4}" destId="{97A88587-7ACD-479E-8ABB-98CA3A96D90B}" srcOrd="1" destOrd="0" presId="urn:microsoft.com/office/officeart/2005/8/layout/vList4#3"/>
    <dgm:cxn modelId="{66605308-2764-47C1-85EF-3CC6D5D60790}" type="presParOf" srcId="{DC6D7A6B-6650-406C-9882-70B9BB8346C4}" destId="{B956B4DB-B452-4392-A2A4-F4854E5E1537}" srcOrd="2" destOrd="0" presId="urn:microsoft.com/office/officeart/2005/8/layout/vList4#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F30C7A-6AEB-4622-85E5-B3BACDB59DFE}" type="doc">
      <dgm:prSet loTypeId="urn:microsoft.com/office/officeart/2005/8/layout/vList4#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0A3975D-9474-4648-8641-EF9FDF91285E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id-ID" sz="1600" dirty="0" smtClean="0">
              <a:latin typeface="Calibri" panose="020F0502020204030204" pitchFamily="34" charset="0"/>
            </a:rPr>
            <a:t>SEKCAM</a:t>
          </a:r>
          <a:endParaRPr lang="id-ID" sz="1600" dirty="0">
            <a:latin typeface="Calibri" panose="020F0502020204030204" pitchFamily="34" charset="0"/>
          </a:endParaRPr>
        </a:p>
      </dgm:t>
    </dgm:pt>
    <dgm:pt modelId="{AB6DE394-C598-47CB-B29A-8CFAE8DD434C}" type="parTrans" cxnId="{ED5E1C18-4B2F-463E-B2FF-1B14B0AA32A3}">
      <dgm:prSet/>
      <dgm:spPr/>
      <dgm:t>
        <a:bodyPr/>
        <a:lstStyle/>
        <a:p>
          <a:endParaRPr lang="id-ID"/>
        </a:p>
      </dgm:t>
    </dgm:pt>
    <dgm:pt modelId="{563E40D0-2AE7-40BE-AF51-1C42068FAC9F}" type="sibTrans" cxnId="{ED5E1C18-4B2F-463E-B2FF-1B14B0AA32A3}">
      <dgm:prSet/>
      <dgm:spPr/>
      <dgm:t>
        <a:bodyPr/>
        <a:lstStyle/>
        <a:p>
          <a:endParaRPr lang="id-ID"/>
        </a:p>
      </dgm:t>
    </dgm:pt>
    <dgm:pt modelId="{7B95456B-3C7A-4135-8557-68513220A031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H.RADIANSYAH,S.Sos</a:t>
          </a:r>
          <a:endParaRPr lang="id-ID" sz="1200" dirty="0">
            <a:latin typeface="Calibri" panose="020F0502020204030204" pitchFamily="34" charset="0"/>
          </a:endParaRPr>
        </a:p>
      </dgm:t>
    </dgm:pt>
    <dgm:pt modelId="{F20B5B85-815C-4463-9F60-68F76653E61E}" type="parTrans" cxnId="{59A1F577-B40B-4F24-AB2B-F4FD9C97E356}">
      <dgm:prSet/>
      <dgm:spPr/>
      <dgm:t>
        <a:bodyPr/>
        <a:lstStyle/>
        <a:p>
          <a:endParaRPr lang="id-ID"/>
        </a:p>
      </dgm:t>
    </dgm:pt>
    <dgm:pt modelId="{ADB9BD0F-803B-4357-B3A8-23F5DFD810E0}" type="sibTrans" cxnId="{59A1F577-B40B-4F24-AB2B-F4FD9C97E356}">
      <dgm:prSet/>
      <dgm:spPr/>
      <dgm:t>
        <a:bodyPr/>
        <a:lstStyle/>
        <a:p>
          <a:endParaRPr lang="id-ID"/>
        </a:p>
      </dgm:t>
    </dgm:pt>
    <dgm:pt modelId="{86ECF957-E7AA-4767-AD0C-9A50EE6D6079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NIP 19630415 198703 1 019</a:t>
          </a:r>
          <a:endParaRPr lang="id-ID" sz="1200" dirty="0">
            <a:latin typeface="Calibri" panose="020F0502020204030204" pitchFamily="34" charset="0"/>
          </a:endParaRPr>
        </a:p>
      </dgm:t>
    </dgm:pt>
    <dgm:pt modelId="{2F3E3551-1535-4986-A6CA-C53BC9CC7D11}" type="parTrans" cxnId="{89F5DA3F-CF8E-41F6-B22C-FCA6DCD44B32}">
      <dgm:prSet/>
      <dgm:spPr/>
      <dgm:t>
        <a:bodyPr/>
        <a:lstStyle/>
        <a:p>
          <a:endParaRPr lang="id-ID"/>
        </a:p>
      </dgm:t>
    </dgm:pt>
    <dgm:pt modelId="{7444F929-5A19-4857-BEE6-858B5EE6E068}" type="sibTrans" cxnId="{89F5DA3F-CF8E-41F6-B22C-FCA6DCD44B32}">
      <dgm:prSet/>
      <dgm:spPr/>
      <dgm:t>
        <a:bodyPr/>
        <a:lstStyle/>
        <a:p>
          <a:endParaRPr lang="id-ID"/>
        </a:p>
      </dgm:t>
    </dgm:pt>
    <dgm:pt modelId="{CAFEE025-C43D-40A6-BF3C-483D1737C01E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PANGKAT GOLONGAN : PEMBINA / IV.a</a:t>
          </a:r>
          <a:endParaRPr lang="id-ID" sz="1200" dirty="0">
            <a:latin typeface="Calibri" panose="020F0502020204030204" pitchFamily="34" charset="0"/>
          </a:endParaRPr>
        </a:p>
      </dgm:t>
    </dgm:pt>
    <dgm:pt modelId="{9034AD27-3946-4D05-877E-6F7063175A1B}" type="parTrans" cxnId="{43B251D8-1913-41A4-9075-48FB53C49117}">
      <dgm:prSet/>
      <dgm:spPr/>
      <dgm:t>
        <a:bodyPr/>
        <a:lstStyle/>
        <a:p>
          <a:endParaRPr lang="id-ID"/>
        </a:p>
      </dgm:t>
    </dgm:pt>
    <dgm:pt modelId="{851EAACD-6387-4287-B0FA-798AC118F0DB}" type="sibTrans" cxnId="{43B251D8-1913-41A4-9075-48FB53C49117}">
      <dgm:prSet/>
      <dgm:spPr/>
      <dgm:t>
        <a:bodyPr/>
        <a:lstStyle/>
        <a:p>
          <a:endParaRPr lang="id-ID"/>
        </a:p>
      </dgm:t>
    </dgm:pt>
    <dgm:pt modelId="{92976767-3CA1-4731-899A-386BA60C8917}" type="pres">
      <dgm:prSet presAssocID="{48F30C7A-6AEB-4622-85E5-B3BACDB59DF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488CE121-4875-484B-A2B3-57BD2C1163DB}" type="pres">
      <dgm:prSet presAssocID="{30A3975D-9474-4648-8641-EF9FDF91285E}" presName="comp" presStyleCnt="0"/>
      <dgm:spPr/>
    </dgm:pt>
    <dgm:pt modelId="{7F90ABA8-8668-46DF-8248-A78EDBCE19B9}" type="pres">
      <dgm:prSet presAssocID="{30A3975D-9474-4648-8641-EF9FDF91285E}" presName="box" presStyleLbl="node1" presStyleIdx="0" presStyleCnt="1"/>
      <dgm:spPr/>
      <dgm:t>
        <a:bodyPr/>
        <a:lstStyle/>
        <a:p>
          <a:endParaRPr lang="id-ID"/>
        </a:p>
      </dgm:t>
    </dgm:pt>
    <dgm:pt modelId="{8138636A-45A8-4008-855C-29A859B0230D}" type="pres">
      <dgm:prSet presAssocID="{30A3975D-9474-4648-8641-EF9FDF91285E}" presName="img" presStyleLbl="fgImgPlace1" presStyleIdx="0" presStyleCnt="1" custScaleX="9068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C3487B12-D349-4FB3-B4FA-A232A750C3C1}" type="pres">
      <dgm:prSet presAssocID="{30A3975D-9474-4648-8641-EF9FDF91285E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59A1F577-B40B-4F24-AB2B-F4FD9C97E356}" srcId="{30A3975D-9474-4648-8641-EF9FDF91285E}" destId="{7B95456B-3C7A-4135-8557-68513220A031}" srcOrd="0" destOrd="0" parTransId="{F20B5B85-815C-4463-9F60-68F76653E61E}" sibTransId="{ADB9BD0F-803B-4357-B3A8-23F5DFD810E0}"/>
    <dgm:cxn modelId="{43B251D8-1913-41A4-9075-48FB53C49117}" srcId="{30A3975D-9474-4648-8641-EF9FDF91285E}" destId="{CAFEE025-C43D-40A6-BF3C-483D1737C01E}" srcOrd="2" destOrd="0" parTransId="{9034AD27-3946-4D05-877E-6F7063175A1B}" sibTransId="{851EAACD-6387-4287-B0FA-798AC118F0DB}"/>
    <dgm:cxn modelId="{89F5DA3F-CF8E-41F6-B22C-FCA6DCD44B32}" srcId="{30A3975D-9474-4648-8641-EF9FDF91285E}" destId="{86ECF957-E7AA-4767-AD0C-9A50EE6D6079}" srcOrd="1" destOrd="0" parTransId="{2F3E3551-1535-4986-A6CA-C53BC9CC7D11}" sibTransId="{7444F929-5A19-4857-BEE6-858B5EE6E068}"/>
    <dgm:cxn modelId="{ED5E1C18-4B2F-463E-B2FF-1B14B0AA32A3}" srcId="{48F30C7A-6AEB-4622-85E5-B3BACDB59DFE}" destId="{30A3975D-9474-4648-8641-EF9FDF91285E}" srcOrd="0" destOrd="0" parTransId="{AB6DE394-C598-47CB-B29A-8CFAE8DD434C}" sibTransId="{563E40D0-2AE7-40BE-AF51-1C42068FAC9F}"/>
    <dgm:cxn modelId="{EE11D3D2-4010-45F7-A7AC-F2D7ADBFFECD}" type="presOf" srcId="{86ECF957-E7AA-4767-AD0C-9A50EE6D6079}" destId="{C3487B12-D349-4FB3-B4FA-A232A750C3C1}" srcOrd="1" destOrd="2" presId="urn:microsoft.com/office/officeart/2005/8/layout/vList4#4"/>
    <dgm:cxn modelId="{83947BE7-D498-4CC7-A525-36A93CD4D80B}" type="presOf" srcId="{CAFEE025-C43D-40A6-BF3C-483D1737C01E}" destId="{7F90ABA8-8668-46DF-8248-A78EDBCE19B9}" srcOrd="0" destOrd="3" presId="urn:microsoft.com/office/officeart/2005/8/layout/vList4#4"/>
    <dgm:cxn modelId="{D5D7F42C-BA25-4540-8DD9-0116B0D1437B}" type="presOf" srcId="{30A3975D-9474-4648-8641-EF9FDF91285E}" destId="{C3487B12-D349-4FB3-B4FA-A232A750C3C1}" srcOrd="1" destOrd="0" presId="urn:microsoft.com/office/officeart/2005/8/layout/vList4#4"/>
    <dgm:cxn modelId="{8894B04D-06D3-43F8-83A0-25A45BFFC011}" type="presOf" srcId="{48F30C7A-6AEB-4622-85E5-B3BACDB59DFE}" destId="{92976767-3CA1-4731-899A-386BA60C8917}" srcOrd="0" destOrd="0" presId="urn:microsoft.com/office/officeart/2005/8/layout/vList4#4"/>
    <dgm:cxn modelId="{803903A9-24E8-47AC-99E7-B56736CBB339}" type="presOf" srcId="{7B95456B-3C7A-4135-8557-68513220A031}" destId="{7F90ABA8-8668-46DF-8248-A78EDBCE19B9}" srcOrd="0" destOrd="1" presId="urn:microsoft.com/office/officeart/2005/8/layout/vList4#4"/>
    <dgm:cxn modelId="{33F0E8FD-B588-446C-B9CE-4EFC64792A6E}" type="presOf" srcId="{30A3975D-9474-4648-8641-EF9FDF91285E}" destId="{7F90ABA8-8668-46DF-8248-A78EDBCE19B9}" srcOrd="0" destOrd="0" presId="urn:microsoft.com/office/officeart/2005/8/layout/vList4#4"/>
    <dgm:cxn modelId="{D4B8D2D1-B582-41D3-A5A5-8299EF88ACA1}" type="presOf" srcId="{86ECF957-E7AA-4767-AD0C-9A50EE6D6079}" destId="{7F90ABA8-8668-46DF-8248-A78EDBCE19B9}" srcOrd="0" destOrd="2" presId="urn:microsoft.com/office/officeart/2005/8/layout/vList4#4"/>
    <dgm:cxn modelId="{AF714928-89A0-4E8F-9F17-1BC896C03839}" type="presOf" srcId="{7B95456B-3C7A-4135-8557-68513220A031}" destId="{C3487B12-D349-4FB3-B4FA-A232A750C3C1}" srcOrd="1" destOrd="1" presId="urn:microsoft.com/office/officeart/2005/8/layout/vList4#4"/>
    <dgm:cxn modelId="{07BAD9B3-8723-40F6-9E28-DC9374EF211E}" type="presOf" srcId="{CAFEE025-C43D-40A6-BF3C-483D1737C01E}" destId="{C3487B12-D349-4FB3-B4FA-A232A750C3C1}" srcOrd="1" destOrd="3" presId="urn:microsoft.com/office/officeart/2005/8/layout/vList4#4"/>
    <dgm:cxn modelId="{EEB97D87-F841-4D93-881B-03CF57C5FCD8}" type="presParOf" srcId="{92976767-3CA1-4731-899A-386BA60C8917}" destId="{488CE121-4875-484B-A2B3-57BD2C1163DB}" srcOrd="0" destOrd="0" presId="urn:microsoft.com/office/officeart/2005/8/layout/vList4#4"/>
    <dgm:cxn modelId="{CB41C1B1-BCDD-4275-9196-FC5D2C9301AA}" type="presParOf" srcId="{488CE121-4875-484B-A2B3-57BD2C1163DB}" destId="{7F90ABA8-8668-46DF-8248-A78EDBCE19B9}" srcOrd="0" destOrd="0" presId="urn:microsoft.com/office/officeart/2005/8/layout/vList4#4"/>
    <dgm:cxn modelId="{4D8E67D2-3D9D-43C4-AB8B-00A2BA32DE51}" type="presParOf" srcId="{488CE121-4875-484B-A2B3-57BD2C1163DB}" destId="{8138636A-45A8-4008-855C-29A859B0230D}" srcOrd="1" destOrd="0" presId="urn:microsoft.com/office/officeart/2005/8/layout/vList4#4"/>
    <dgm:cxn modelId="{4763F0B5-CA4E-484C-AD21-9D38BF81CCB4}" type="presParOf" srcId="{488CE121-4875-484B-A2B3-57BD2C1163DB}" destId="{C3487B12-D349-4FB3-B4FA-A232A750C3C1}" srcOrd="2" destOrd="0" presId="urn:microsoft.com/office/officeart/2005/8/layout/vList4#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F30C7A-6AEB-4622-85E5-B3BACDB59DFE}" type="doc">
      <dgm:prSet loTypeId="urn:microsoft.com/office/officeart/2005/8/layout/vList4#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FC1620A9-53A7-4711-B846-453FF4604F53}">
      <dgm:prSet phldrT="[Text]"/>
      <dgm:spPr/>
      <dgm:t>
        <a:bodyPr/>
        <a:lstStyle/>
        <a:p>
          <a:r>
            <a:rPr lang="id-ID" sz="1400" dirty="0" smtClean="0">
              <a:latin typeface="Calibri" panose="020F0502020204030204" pitchFamily="34" charset="0"/>
            </a:rPr>
            <a:t>KASUBBAG KEPEGAWAIAN DAN UMUM</a:t>
          </a:r>
          <a:endParaRPr lang="id-ID" sz="1400" dirty="0">
            <a:latin typeface="Calibri" panose="020F0502020204030204" pitchFamily="34" charset="0"/>
          </a:endParaRPr>
        </a:p>
      </dgm:t>
    </dgm:pt>
    <dgm:pt modelId="{3713B82C-E6C9-4D56-8E14-6049C9AE6D14}" type="parTrans" cxnId="{E7928383-2F23-4205-8A3E-E18454D0E91D}">
      <dgm:prSet/>
      <dgm:spPr/>
      <dgm:t>
        <a:bodyPr/>
        <a:lstStyle/>
        <a:p>
          <a:endParaRPr lang="id-ID"/>
        </a:p>
      </dgm:t>
    </dgm:pt>
    <dgm:pt modelId="{34804815-F07F-4ACC-BC95-F2EF42A31590}" type="sibTrans" cxnId="{E7928383-2F23-4205-8A3E-E18454D0E91D}">
      <dgm:prSet/>
      <dgm:spPr/>
      <dgm:t>
        <a:bodyPr/>
        <a:lstStyle/>
        <a:p>
          <a:endParaRPr lang="id-ID"/>
        </a:p>
      </dgm:t>
    </dgm:pt>
    <dgm:pt modelId="{5F309089-CB1A-46CB-82E6-F96E14635E36}">
      <dgm:prSet phldrT="[Text]" custT="1"/>
      <dgm:spPr/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H. SUPARDI, SP</a:t>
          </a:r>
          <a:endParaRPr lang="id-ID" sz="1200" dirty="0">
            <a:latin typeface="Calibri" panose="020F0502020204030204" pitchFamily="34" charset="0"/>
          </a:endParaRPr>
        </a:p>
      </dgm:t>
    </dgm:pt>
    <dgm:pt modelId="{5FA5471D-8F4F-4CFC-B849-4C24D7406329}" type="parTrans" cxnId="{74D180F1-69D8-462A-8AF6-1C4773E5FC8E}">
      <dgm:prSet/>
      <dgm:spPr/>
      <dgm:t>
        <a:bodyPr/>
        <a:lstStyle/>
        <a:p>
          <a:endParaRPr lang="id-ID"/>
        </a:p>
      </dgm:t>
    </dgm:pt>
    <dgm:pt modelId="{CDB8E742-011D-49C3-BA21-8F175F2EC457}" type="sibTrans" cxnId="{74D180F1-69D8-462A-8AF6-1C4773E5FC8E}">
      <dgm:prSet/>
      <dgm:spPr/>
      <dgm:t>
        <a:bodyPr/>
        <a:lstStyle/>
        <a:p>
          <a:endParaRPr lang="id-ID"/>
        </a:p>
      </dgm:t>
    </dgm:pt>
    <dgm:pt modelId="{43A976C5-08DC-4A7A-99A4-53D760E56498}">
      <dgm:prSet phldrT="[Text]" custT="1"/>
      <dgm:spPr/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NIP 19620816 198711 1 001</a:t>
          </a:r>
          <a:endParaRPr lang="id-ID" sz="1200" dirty="0">
            <a:latin typeface="Calibri" panose="020F0502020204030204" pitchFamily="34" charset="0"/>
          </a:endParaRPr>
        </a:p>
      </dgm:t>
    </dgm:pt>
    <dgm:pt modelId="{354F574E-2DD6-4173-B37B-FC601F00DFA9}" type="parTrans" cxnId="{657F05BE-7AC2-4E81-A7E4-E3E88D500F67}">
      <dgm:prSet/>
      <dgm:spPr/>
      <dgm:t>
        <a:bodyPr/>
        <a:lstStyle/>
        <a:p>
          <a:endParaRPr lang="id-ID"/>
        </a:p>
      </dgm:t>
    </dgm:pt>
    <dgm:pt modelId="{CE2AE54D-571C-43DE-AAC9-49406789433C}" type="sibTrans" cxnId="{657F05BE-7AC2-4E81-A7E4-E3E88D500F67}">
      <dgm:prSet/>
      <dgm:spPr/>
      <dgm:t>
        <a:bodyPr/>
        <a:lstStyle/>
        <a:p>
          <a:endParaRPr lang="id-ID"/>
        </a:p>
      </dgm:t>
    </dgm:pt>
    <dgm:pt modelId="{FDD3B107-B28F-46CA-9D10-B5ED2A80F0F2}">
      <dgm:prSet phldrT="[Text]" custT="1"/>
      <dgm:spPr/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PANGKAT GOL : PENATA TK.I / III d</a:t>
          </a:r>
          <a:endParaRPr lang="id-ID" sz="1200" dirty="0">
            <a:latin typeface="Calibri" panose="020F0502020204030204" pitchFamily="34" charset="0"/>
          </a:endParaRPr>
        </a:p>
      </dgm:t>
    </dgm:pt>
    <dgm:pt modelId="{57FC4874-D143-4108-A89E-E796C9E84DBE}" type="parTrans" cxnId="{994ABAFA-7CC2-4169-957A-39DF2A2483CA}">
      <dgm:prSet/>
      <dgm:spPr/>
      <dgm:t>
        <a:bodyPr/>
        <a:lstStyle/>
        <a:p>
          <a:endParaRPr lang="id-ID"/>
        </a:p>
      </dgm:t>
    </dgm:pt>
    <dgm:pt modelId="{D3ACCC40-D54C-4181-8C2A-0A2215107C3B}" type="sibTrans" cxnId="{994ABAFA-7CC2-4169-957A-39DF2A2483CA}">
      <dgm:prSet/>
      <dgm:spPr/>
      <dgm:t>
        <a:bodyPr/>
        <a:lstStyle/>
        <a:p>
          <a:endParaRPr lang="id-ID"/>
        </a:p>
      </dgm:t>
    </dgm:pt>
    <dgm:pt modelId="{92976767-3CA1-4731-899A-386BA60C8917}" type="pres">
      <dgm:prSet presAssocID="{48F30C7A-6AEB-4622-85E5-B3BACDB59DF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0111FA1B-1AA2-4464-8681-806F4666B6A8}" type="pres">
      <dgm:prSet presAssocID="{FC1620A9-53A7-4711-B846-453FF4604F53}" presName="comp" presStyleCnt="0"/>
      <dgm:spPr/>
    </dgm:pt>
    <dgm:pt modelId="{0FAC0EDE-F7FA-4362-A1E2-0634207E9837}" type="pres">
      <dgm:prSet presAssocID="{FC1620A9-53A7-4711-B846-453FF4604F53}" presName="box" presStyleLbl="node1" presStyleIdx="0" presStyleCnt="1" custLinFactNeighborX="1818" custLinFactNeighborY="-100000"/>
      <dgm:spPr/>
      <dgm:t>
        <a:bodyPr/>
        <a:lstStyle/>
        <a:p>
          <a:endParaRPr lang="id-ID"/>
        </a:p>
      </dgm:t>
    </dgm:pt>
    <dgm:pt modelId="{3041DCAF-A4FC-4B63-AC88-742E2EAA2F53}" type="pres">
      <dgm:prSet presAssocID="{FC1620A9-53A7-4711-B846-453FF4604F53}" presName="img" presStyleLbl="fgImgPlace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1ACBB4BB-B738-4CEA-B615-6917EBAC0C3C}" type="pres">
      <dgm:prSet presAssocID="{FC1620A9-53A7-4711-B846-453FF4604F53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C095561D-BE6C-4AEA-8A9C-041B51F20C2E}" type="presOf" srcId="{FC1620A9-53A7-4711-B846-453FF4604F53}" destId="{0FAC0EDE-F7FA-4362-A1E2-0634207E9837}" srcOrd="0" destOrd="0" presId="urn:microsoft.com/office/officeart/2005/8/layout/vList4#5"/>
    <dgm:cxn modelId="{CC1F14EA-B8DF-4EA6-AB9C-55C5CBB0299D}" type="presOf" srcId="{5F309089-CB1A-46CB-82E6-F96E14635E36}" destId="{0FAC0EDE-F7FA-4362-A1E2-0634207E9837}" srcOrd="0" destOrd="1" presId="urn:microsoft.com/office/officeart/2005/8/layout/vList4#5"/>
    <dgm:cxn modelId="{E7928383-2F23-4205-8A3E-E18454D0E91D}" srcId="{48F30C7A-6AEB-4622-85E5-B3BACDB59DFE}" destId="{FC1620A9-53A7-4711-B846-453FF4604F53}" srcOrd="0" destOrd="0" parTransId="{3713B82C-E6C9-4D56-8E14-6049C9AE6D14}" sibTransId="{34804815-F07F-4ACC-BC95-F2EF42A31590}"/>
    <dgm:cxn modelId="{0B695489-DE75-46B3-B0AC-B58AA4CC965A}" type="presOf" srcId="{43A976C5-08DC-4A7A-99A4-53D760E56498}" destId="{1ACBB4BB-B738-4CEA-B615-6917EBAC0C3C}" srcOrd="1" destOrd="2" presId="urn:microsoft.com/office/officeart/2005/8/layout/vList4#5"/>
    <dgm:cxn modelId="{E3B9CDA4-55A7-4766-894A-3354958E3D86}" type="presOf" srcId="{43A976C5-08DC-4A7A-99A4-53D760E56498}" destId="{0FAC0EDE-F7FA-4362-A1E2-0634207E9837}" srcOrd="0" destOrd="2" presId="urn:microsoft.com/office/officeart/2005/8/layout/vList4#5"/>
    <dgm:cxn modelId="{74D180F1-69D8-462A-8AF6-1C4773E5FC8E}" srcId="{FC1620A9-53A7-4711-B846-453FF4604F53}" destId="{5F309089-CB1A-46CB-82E6-F96E14635E36}" srcOrd="0" destOrd="0" parTransId="{5FA5471D-8F4F-4CFC-B849-4C24D7406329}" sibTransId="{CDB8E742-011D-49C3-BA21-8F175F2EC457}"/>
    <dgm:cxn modelId="{A16215BF-7F6A-4332-8A1D-45C46CDD199C}" type="presOf" srcId="{FC1620A9-53A7-4711-B846-453FF4604F53}" destId="{1ACBB4BB-B738-4CEA-B615-6917EBAC0C3C}" srcOrd="1" destOrd="0" presId="urn:microsoft.com/office/officeart/2005/8/layout/vList4#5"/>
    <dgm:cxn modelId="{B6BA3C91-AEB1-4485-A766-2FCA1DB0C936}" type="presOf" srcId="{48F30C7A-6AEB-4622-85E5-B3BACDB59DFE}" destId="{92976767-3CA1-4731-899A-386BA60C8917}" srcOrd="0" destOrd="0" presId="urn:microsoft.com/office/officeart/2005/8/layout/vList4#5"/>
    <dgm:cxn modelId="{EF9F7AE4-3211-4C80-BBA0-167257D2BBC0}" type="presOf" srcId="{FDD3B107-B28F-46CA-9D10-B5ED2A80F0F2}" destId="{1ACBB4BB-B738-4CEA-B615-6917EBAC0C3C}" srcOrd="1" destOrd="3" presId="urn:microsoft.com/office/officeart/2005/8/layout/vList4#5"/>
    <dgm:cxn modelId="{657F05BE-7AC2-4E81-A7E4-E3E88D500F67}" srcId="{FC1620A9-53A7-4711-B846-453FF4604F53}" destId="{43A976C5-08DC-4A7A-99A4-53D760E56498}" srcOrd="1" destOrd="0" parTransId="{354F574E-2DD6-4173-B37B-FC601F00DFA9}" sibTransId="{CE2AE54D-571C-43DE-AAC9-49406789433C}"/>
    <dgm:cxn modelId="{0ADF5DC3-0D90-4A73-8A59-EA7214D8575E}" type="presOf" srcId="{5F309089-CB1A-46CB-82E6-F96E14635E36}" destId="{1ACBB4BB-B738-4CEA-B615-6917EBAC0C3C}" srcOrd="1" destOrd="1" presId="urn:microsoft.com/office/officeart/2005/8/layout/vList4#5"/>
    <dgm:cxn modelId="{994ABAFA-7CC2-4169-957A-39DF2A2483CA}" srcId="{FC1620A9-53A7-4711-B846-453FF4604F53}" destId="{FDD3B107-B28F-46CA-9D10-B5ED2A80F0F2}" srcOrd="2" destOrd="0" parTransId="{57FC4874-D143-4108-A89E-E796C9E84DBE}" sibTransId="{D3ACCC40-D54C-4181-8C2A-0A2215107C3B}"/>
    <dgm:cxn modelId="{875D34DE-E58C-4936-BD33-5CBAAEFC6ED4}" type="presOf" srcId="{FDD3B107-B28F-46CA-9D10-B5ED2A80F0F2}" destId="{0FAC0EDE-F7FA-4362-A1E2-0634207E9837}" srcOrd="0" destOrd="3" presId="urn:microsoft.com/office/officeart/2005/8/layout/vList4#5"/>
    <dgm:cxn modelId="{572F8781-C49C-4920-96A5-22EBFF3D16C2}" type="presParOf" srcId="{92976767-3CA1-4731-899A-386BA60C8917}" destId="{0111FA1B-1AA2-4464-8681-806F4666B6A8}" srcOrd="0" destOrd="0" presId="urn:microsoft.com/office/officeart/2005/8/layout/vList4#5"/>
    <dgm:cxn modelId="{F8DCA0A9-21E3-491A-A0B1-541744593CCA}" type="presParOf" srcId="{0111FA1B-1AA2-4464-8681-806F4666B6A8}" destId="{0FAC0EDE-F7FA-4362-A1E2-0634207E9837}" srcOrd="0" destOrd="0" presId="urn:microsoft.com/office/officeart/2005/8/layout/vList4#5"/>
    <dgm:cxn modelId="{A38C9319-EFA1-4E32-B54D-5DA21D13E359}" type="presParOf" srcId="{0111FA1B-1AA2-4464-8681-806F4666B6A8}" destId="{3041DCAF-A4FC-4B63-AC88-742E2EAA2F53}" srcOrd="1" destOrd="0" presId="urn:microsoft.com/office/officeart/2005/8/layout/vList4#5"/>
    <dgm:cxn modelId="{16B946B7-AD5C-46A9-93CE-532027174A34}" type="presParOf" srcId="{0111FA1B-1AA2-4464-8681-806F4666B6A8}" destId="{1ACBB4BB-B738-4CEA-B615-6917EBAC0C3C}" srcOrd="2" destOrd="0" presId="urn:microsoft.com/office/officeart/2005/8/layout/vList4#5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8F30C7A-6AEB-4622-85E5-B3BACDB59DFE}" type="doc">
      <dgm:prSet loTypeId="urn:microsoft.com/office/officeart/2005/8/layout/vList4#6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7B95456B-3C7A-4135-8557-68513220A031}">
      <dgm:prSet phldrT="[Text]" custT="1"/>
      <dgm:spPr>
        <a:solidFill>
          <a:srgbClr val="A50000"/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SYAIFUDDIN ZUHRI, S.Sos</a:t>
          </a:r>
          <a:endParaRPr lang="id-ID" sz="1200" dirty="0">
            <a:latin typeface="Calibri" panose="020F0502020204030204" pitchFamily="34" charset="0"/>
          </a:endParaRPr>
        </a:p>
      </dgm:t>
    </dgm:pt>
    <dgm:pt modelId="{F20B5B85-815C-4463-9F60-68F76653E61E}" type="parTrans" cxnId="{59A1F577-B40B-4F24-AB2B-F4FD9C97E356}">
      <dgm:prSet/>
      <dgm:spPr/>
      <dgm:t>
        <a:bodyPr/>
        <a:lstStyle/>
        <a:p>
          <a:endParaRPr lang="id-ID"/>
        </a:p>
      </dgm:t>
    </dgm:pt>
    <dgm:pt modelId="{ADB9BD0F-803B-4357-B3A8-23F5DFD810E0}" type="sibTrans" cxnId="{59A1F577-B40B-4F24-AB2B-F4FD9C97E356}">
      <dgm:prSet/>
      <dgm:spPr/>
      <dgm:t>
        <a:bodyPr/>
        <a:lstStyle/>
        <a:p>
          <a:endParaRPr lang="id-ID"/>
        </a:p>
      </dgm:t>
    </dgm:pt>
    <dgm:pt modelId="{86ECF957-E7AA-4767-AD0C-9A50EE6D6079}">
      <dgm:prSet phldrT="[Text]" custT="1"/>
      <dgm:spPr>
        <a:solidFill>
          <a:srgbClr val="A50000"/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NIP 19630820 198402 1 003</a:t>
          </a:r>
          <a:endParaRPr lang="id-ID" sz="1200" dirty="0">
            <a:latin typeface="Calibri" panose="020F0502020204030204" pitchFamily="34" charset="0"/>
          </a:endParaRPr>
        </a:p>
      </dgm:t>
    </dgm:pt>
    <dgm:pt modelId="{2F3E3551-1535-4986-A6CA-C53BC9CC7D11}" type="parTrans" cxnId="{89F5DA3F-CF8E-41F6-B22C-FCA6DCD44B32}">
      <dgm:prSet/>
      <dgm:spPr/>
      <dgm:t>
        <a:bodyPr/>
        <a:lstStyle/>
        <a:p>
          <a:endParaRPr lang="id-ID"/>
        </a:p>
      </dgm:t>
    </dgm:pt>
    <dgm:pt modelId="{7444F929-5A19-4857-BEE6-858B5EE6E068}" type="sibTrans" cxnId="{89F5DA3F-CF8E-41F6-B22C-FCA6DCD44B32}">
      <dgm:prSet/>
      <dgm:spPr/>
      <dgm:t>
        <a:bodyPr/>
        <a:lstStyle/>
        <a:p>
          <a:endParaRPr lang="id-ID"/>
        </a:p>
      </dgm:t>
    </dgm:pt>
    <dgm:pt modelId="{CAFEE025-C43D-40A6-BF3C-483D1737C01E}">
      <dgm:prSet phldrT="[Text]" custT="1"/>
      <dgm:spPr>
        <a:solidFill>
          <a:srgbClr val="A50000"/>
        </a:solidFill>
      </dgm:spPr>
      <dgm:t>
        <a:bodyPr/>
        <a:lstStyle/>
        <a:p>
          <a:r>
            <a:rPr lang="id-ID" sz="1200" dirty="0" smtClean="0">
              <a:latin typeface="Calibri" panose="020F0502020204030204" pitchFamily="34" charset="0"/>
            </a:rPr>
            <a:t>PANGKAT GOLONGAN : PEMBINA / IV A</a:t>
          </a:r>
          <a:endParaRPr lang="id-ID" sz="1200" dirty="0">
            <a:latin typeface="Calibri" panose="020F0502020204030204" pitchFamily="34" charset="0"/>
          </a:endParaRPr>
        </a:p>
      </dgm:t>
    </dgm:pt>
    <dgm:pt modelId="{9034AD27-3946-4D05-877E-6F7063175A1B}" type="parTrans" cxnId="{43B251D8-1913-41A4-9075-48FB53C49117}">
      <dgm:prSet/>
      <dgm:spPr/>
      <dgm:t>
        <a:bodyPr/>
        <a:lstStyle/>
        <a:p>
          <a:endParaRPr lang="id-ID"/>
        </a:p>
      </dgm:t>
    </dgm:pt>
    <dgm:pt modelId="{851EAACD-6387-4287-B0FA-798AC118F0DB}" type="sibTrans" cxnId="{43B251D8-1913-41A4-9075-48FB53C49117}">
      <dgm:prSet/>
      <dgm:spPr/>
      <dgm:t>
        <a:bodyPr/>
        <a:lstStyle/>
        <a:p>
          <a:endParaRPr lang="id-ID"/>
        </a:p>
      </dgm:t>
    </dgm:pt>
    <dgm:pt modelId="{3FEDCDD8-0ACD-4425-9150-644A8F93CA56}">
      <dgm:prSet phldrT="[Text]" custT="1"/>
      <dgm:spPr>
        <a:solidFill>
          <a:srgbClr val="A50000"/>
        </a:solidFill>
      </dgm:spPr>
      <dgm:t>
        <a:bodyPr/>
        <a:lstStyle/>
        <a:p>
          <a:endParaRPr lang="id-ID" sz="900" dirty="0" smtClean="0">
            <a:latin typeface="Calibri" panose="020F0502020204030204" pitchFamily="34" charset="0"/>
          </a:endParaRPr>
        </a:p>
        <a:p>
          <a:r>
            <a:rPr lang="id-ID" sz="1400" b="1" dirty="0" smtClean="0">
              <a:latin typeface="Calibri" panose="020F0502020204030204" pitchFamily="34" charset="0"/>
            </a:rPr>
            <a:t>CAMAT</a:t>
          </a:r>
          <a:endParaRPr lang="id-ID" sz="1400" b="1" dirty="0">
            <a:latin typeface="Calibri" panose="020F0502020204030204" pitchFamily="34" charset="0"/>
          </a:endParaRPr>
        </a:p>
      </dgm:t>
    </dgm:pt>
    <dgm:pt modelId="{88025BD1-D757-49F6-AA79-04BBEFA66E66}" type="parTrans" cxnId="{077851EE-3C86-4198-8BCB-F9EEFA9575F1}">
      <dgm:prSet/>
      <dgm:spPr/>
      <dgm:t>
        <a:bodyPr/>
        <a:lstStyle/>
        <a:p>
          <a:endParaRPr lang="id-ID"/>
        </a:p>
      </dgm:t>
    </dgm:pt>
    <dgm:pt modelId="{E74A7CAB-2477-4D2A-86B5-A44B48CB0649}" type="sibTrans" cxnId="{077851EE-3C86-4198-8BCB-F9EEFA9575F1}">
      <dgm:prSet/>
      <dgm:spPr/>
      <dgm:t>
        <a:bodyPr/>
        <a:lstStyle/>
        <a:p>
          <a:endParaRPr lang="id-ID"/>
        </a:p>
      </dgm:t>
    </dgm:pt>
    <dgm:pt modelId="{92976767-3CA1-4731-899A-386BA60C8917}" type="pres">
      <dgm:prSet presAssocID="{48F30C7A-6AEB-4622-85E5-B3BACDB59DFE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5CC5CB4C-9033-482E-BB6E-378A57E85F64}" type="pres">
      <dgm:prSet presAssocID="{3FEDCDD8-0ACD-4425-9150-644A8F93CA56}" presName="comp" presStyleCnt="0"/>
      <dgm:spPr/>
    </dgm:pt>
    <dgm:pt modelId="{F8DB0368-8428-4031-A9D0-E9F693CC57CC}" type="pres">
      <dgm:prSet presAssocID="{3FEDCDD8-0ACD-4425-9150-644A8F93CA56}" presName="box" presStyleLbl="node1" presStyleIdx="0" presStyleCnt="1" custLinFactNeighborY="1196"/>
      <dgm:spPr/>
      <dgm:t>
        <a:bodyPr/>
        <a:lstStyle/>
        <a:p>
          <a:endParaRPr lang="id-ID"/>
        </a:p>
      </dgm:t>
    </dgm:pt>
    <dgm:pt modelId="{6ACED27D-1766-4370-8385-811C08E58F7F}" type="pres">
      <dgm:prSet presAssocID="{3FEDCDD8-0ACD-4425-9150-644A8F93CA56}" presName="img" presStyleLbl="fgImgPlace1" presStyleIdx="0" presStyleCnt="1" custLinFactNeighborX="-9090"/>
      <dgm:spPr/>
      <dgm:t>
        <a:bodyPr/>
        <a:lstStyle/>
        <a:p>
          <a:endParaRPr lang="id-ID"/>
        </a:p>
      </dgm:t>
    </dgm:pt>
    <dgm:pt modelId="{59849A0A-B77C-4284-AB1B-FF52DAE943E9}" type="pres">
      <dgm:prSet presAssocID="{3FEDCDD8-0ACD-4425-9150-644A8F93CA56}" presName="text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994F19BC-06BB-454A-8C18-A6088122460F}" type="presOf" srcId="{86ECF957-E7AA-4767-AD0C-9A50EE6D6079}" destId="{59849A0A-B77C-4284-AB1B-FF52DAE943E9}" srcOrd="1" destOrd="2" presId="urn:microsoft.com/office/officeart/2005/8/layout/vList4#6"/>
    <dgm:cxn modelId="{18655F1B-0C63-4F94-B940-AEDB35861EE6}" type="presOf" srcId="{86ECF957-E7AA-4767-AD0C-9A50EE6D6079}" destId="{F8DB0368-8428-4031-A9D0-E9F693CC57CC}" srcOrd="0" destOrd="2" presId="urn:microsoft.com/office/officeart/2005/8/layout/vList4#6"/>
    <dgm:cxn modelId="{13A111C5-B134-4085-910D-65FE62861A5B}" type="presOf" srcId="{48F30C7A-6AEB-4622-85E5-B3BACDB59DFE}" destId="{92976767-3CA1-4731-899A-386BA60C8917}" srcOrd="0" destOrd="0" presId="urn:microsoft.com/office/officeart/2005/8/layout/vList4#6"/>
    <dgm:cxn modelId="{43B251D8-1913-41A4-9075-48FB53C49117}" srcId="{3FEDCDD8-0ACD-4425-9150-644A8F93CA56}" destId="{CAFEE025-C43D-40A6-BF3C-483D1737C01E}" srcOrd="2" destOrd="0" parTransId="{9034AD27-3946-4D05-877E-6F7063175A1B}" sibTransId="{851EAACD-6387-4287-B0FA-798AC118F0DB}"/>
    <dgm:cxn modelId="{E4DF3BA7-67B4-4D7C-A283-A4DA221233E5}" type="presOf" srcId="{7B95456B-3C7A-4135-8557-68513220A031}" destId="{59849A0A-B77C-4284-AB1B-FF52DAE943E9}" srcOrd="1" destOrd="1" presId="urn:microsoft.com/office/officeart/2005/8/layout/vList4#6"/>
    <dgm:cxn modelId="{A354A069-7CD5-41C3-BADB-907951B0DC49}" type="presOf" srcId="{7B95456B-3C7A-4135-8557-68513220A031}" destId="{F8DB0368-8428-4031-A9D0-E9F693CC57CC}" srcOrd="0" destOrd="1" presId="urn:microsoft.com/office/officeart/2005/8/layout/vList4#6"/>
    <dgm:cxn modelId="{BF2480C9-D75D-45F5-8001-CB4D1004E241}" type="presOf" srcId="{3FEDCDD8-0ACD-4425-9150-644A8F93CA56}" destId="{59849A0A-B77C-4284-AB1B-FF52DAE943E9}" srcOrd="1" destOrd="0" presId="urn:microsoft.com/office/officeart/2005/8/layout/vList4#6"/>
    <dgm:cxn modelId="{14D0BCF7-51C1-4ADE-BFB1-A3E2829D0F74}" type="presOf" srcId="{CAFEE025-C43D-40A6-BF3C-483D1737C01E}" destId="{F8DB0368-8428-4031-A9D0-E9F693CC57CC}" srcOrd="0" destOrd="3" presId="urn:microsoft.com/office/officeart/2005/8/layout/vList4#6"/>
    <dgm:cxn modelId="{077851EE-3C86-4198-8BCB-F9EEFA9575F1}" srcId="{48F30C7A-6AEB-4622-85E5-B3BACDB59DFE}" destId="{3FEDCDD8-0ACD-4425-9150-644A8F93CA56}" srcOrd="0" destOrd="0" parTransId="{88025BD1-D757-49F6-AA79-04BBEFA66E66}" sibTransId="{E74A7CAB-2477-4D2A-86B5-A44B48CB0649}"/>
    <dgm:cxn modelId="{89F5DA3F-CF8E-41F6-B22C-FCA6DCD44B32}" srcId="{3FEDCDD8-0ACD-4425-9150-644A8F93CA56}" destId="{86ECF957-E7AA-4767-AD0C-9A50EE6D6079}" srcOrd="1" destOrd="0" parTransId="{2F3E3551-1535-4986-A6CA-C53BC9CC7D11}" sibTransId="{7444F929-5A19-4857-BEE6-858B5EE6E068}"/>
    <dgm:cxn modelId="{5C1730A8-AB07-43C7-881F-7F6A80CD220B}" type="presOf" srcId="{3FEDCDD8-0ACD-4425-9150-644A8F93CA56}" destId="{F8DB0368-8428-4031-A9D0-E9F693CC57CC}" srcOrd="0" destOrd="0" presId="urn:microsoft.com/office/officeart/2005/8/layout/vList4#6"/>
    <dgm:cxn modelId="{59A1F577-B40B-4F24-AB2B-F4FD9C97E356}" srcId="{3FEDCDD8-0ACD-4425-9150-644A8F93CA56}" destId="{7B95456B-3C7A-4135-8557-68513220A031}" srcOrd="0" destOrd="0" parTransId="{F20B5B85-815C-4463-9F60-68F76653E61E}" sibTransId="{ADB9BD0F-803B-4357-B3A8-23F5DFD810E0}"/>
    <dgm:cxn modelId="{9E0BFAA5-F7FA-41A3-BAC8-572BCC49D078}" type="presOf" srcId="{CAFEE025-C43D-40A6-BF3C-483D1737C01E}" destId="{59849A0A-B77C-4284-AB1B-FF52DAE943E9}" srcOrd="1" destOrd="3" presId="urn:microsoft.com/office/officeart/2005/8/layout/vList4#6"/>
    <dgm:cxn modelId="{4332E61C-AEF2-4256-B95B-BCF9F7A4BBA4}" type="presParOf" srcId="{92976767-3CA1-4731-899A-386BA60C8917}" destId="{5CC5CB4C-9033-482E-BB6E-378A57E85F64}" srcOrd="0" destOrd="0" presId="urn:microsoft.com/office/officeart/2005/8/layout/vList4#6"/>
    <dgm:cxn modelId="{6F08A1FA-25BB-485D-869B-C19872A1FE0B}" type="presParOf" srcId="{5CC5CB4C-9033-482E-BB6E-378A57E85F64}" destId="{F8DB0368-8428-4031-A9D0-E9F693CC57CC}" srcOrd="0" destOrd="0" presId="urn:microsoft.com/office/officeart/2005/8/layout/vList4#6"/>
    <dgm:cxn modelId="{D0255876-C96F-4A63-ABD0-76F8D0826C2E}" type="presParOf" srcId="{5CC5CB4C-9033-482E-BB6E-378A57E85F64}" destId="{6ACED27D-1766-4370-8385-811C08E58F7F}" srcOrd="1" destOrd="0" presId="urn:microsoft.com/office/officeart/2005/8/layout/vList4#6"/>
    <dgm:cxn modelId="{EB48D0DC-EFF3-4640-9580-D90A68C437AD}" type="presParOf" srcId="{5CC5CB4C-9033-482E-BB6E-378A57E85F64}" destId="{59849A0A-B77C-4284-AB1B-FF52DAE943E9}" srcOrd="2" destOrd="0" presId="urn:microsoft.com/office/officeart/2005/8/layout/vList4#6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92CA2D-9C23-4AA5-9BA6-EF7AE93CA977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4013AE-9112-4428-B2FD-20A59D3F2FD5}">
      <dgm:prSet phldrT="[Text]" custT="1"/>
      <dgm:spPr>
        <a:solidFill>
          <a:srgbClr val="00B050"/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id-ID" sz="2000" dirty="0" smtClean="0"/>
            <a:t>Substantif</a:t>
          </a:r>
          <a:endParaRPr lang="en-US" sz="2000" dirty="0"/>
        </a:p>
      </dgm:t>
    </dgm:pt>
    <dgm:pt modelId="{2B069C1C-91FC-4914-9701-0A783D6F8733}" type="parTrans" cxnId="{32649AE1-A42E-4BC9-9E2C-9B2D0A07B790}">
      <dgm:prSet/>
      <dgm:spPr>
        <a:ln w="31750"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endParaRPr lang="en-US"/>
        </a:p>
      </dgm:t>
    </dgm:pt>
    <dgm:pt modelId="{CEC47EE2-24B9-4A5D-B751-9D010E3F5F3C}" type="sibTrans" cxnId="{32649AE1-A42E-4BC9-9E2C-9B2D0A07B790}">
      <dgm:prSet/>
      <dgm:spPr/>
      <dgm:t>
        <a:bodyPr/>
        <a:lstStyle/>
        <a:p>
          <a:endParaRPr lang="en-US"/>
        </a:p>
      </dgm:t>
    </dgm:pt>
    <dgm:pt modelId="{E12DF050-1558-4DF7-BDC4-B6BCFFA52859}">
      <dgm:prSet phldrT="[Text]" custT="1"/>
      <dgm:spPr/>
      <dgm:t>
        <a:bodyPr/>
        <a:lstStyle/>
        <a:p>
          <a:r>
            <a:rPr lang="en-US" sz="1800" dirty="0" err="1" smtClean="0">
              <a:latin typeface="Calibri" panose="020F0502020204030204" pitchFamily="34" charset="0"/>
            </a:rPr>
            <a:t>Perbub</a:t>
          </a:r>
          <a:r>
            <a:rPr lang="en-US" sz="1800" dirty="0" smtClean="0">
              <a:latin typeface="Calibri" panose="020F0502020204030204" pitchFamily="34" charset="0"/>
            </a:rPr>
            <a:t> </a:t>
          </a:r>
          <a:r>
            <a:rPr lang="en-US" sz="1800" dirty="0" err="1" smtClean="0">
              <a:latin typeface="Calibri" panose="020F0502020204030204" pitchFamily="34" charset="0"/>
            </a:rPr>
            <a:t>Bupati</a:t>
          </a:r>
          <a:r>
            <a:rPr lang="en-US" sz="1800" dirty="0" smtClean="0">
              <a:latin typeface="Calibri" panose="020F0502020204030204" pitchFamily="34" charset="0"/>
            </a:rPr>
            <a:t> </a:t>
          </a:r>
          <a:r>
            <a:rPr lang="en-US" sz="1800" dirty="0" err="1" smtClean="0">
              <a:latin typeface="Calibri" panose="020F0502020204030204" pitchFamily="34" charset="0"/>
            </a:rPr>
            <a:t>Paser</a:t>
          </a:r>
          <a:r>
            <a:rPr lang="en-US" sz="1800" dirty="0" smtClean="0">
              <a:latin typeface="Calibri" panose="020F0502020204030204" pitchFamily="34" charset="0"/>
            </a:rPr>
            <a:t> </a:t>
          </a:r>
          <a:r>
            <a:rPr lang="en-US" sz="1800" dirty="0" err="1" smtClean="0">
              <a:latin typeface="Calibri" panose="020F0502020204030204" pitchFamily="34" charset="0"/>
            </a:rPr>
            <a:t>Nomor</a:t>
          </a:r>
          <a:r>
            <a:rPr lang="en-US" sz="1800" dirty="0" smtClean="0">
              <a:latin typeface="Calibri" panose="020F0502020204030204" pitchFamily="34" charset="0"/>
            </a:rPr>
            <a:t> 11 </a:t>
          </a:r>
          <a:r>
            <a:rPr lang="en-US" sz="1800" dirty="0" err="1" smtClean="0">
              <a:latin typeface="Calibri" panose="020F0502020204030204" pitchFamily="34" charset="0"/>
            </a:rPr>
            <a:t>Tahun</a:t>
          </a:r>
          <a:r>
            <a:rPr lang="en-US" sz="1800" dirty="0" smtClean="0">
              <a:latin typeface="Calibri" panose="020F0502020204030204" pitchFamily="34" charset="0"/>
            </a:rPr>
            <a:t> 2012</a:t>
          </a:r>
          <a:r>
            <a:rPr lang="id-ID" sz="1800" dirty="0" smtClean="0">
              <a:latin typeface="Calibri" panose="020F0502020204030204" pitchFamily="34" charset="0"/>
            </a:rPr>
            <a:t> (Pendelegasian Sebagian Kewenangan)</a:t>
          </a:r>
          <a:r>
            <a:rPr lang="en-US" sz="1800" dirty="0" smtClean="0">
              <a:latin typeface="Calibri" panose="020F0502020204030204" pitchFamily="34" charset="0"/>
            </a:rPr>
            <a:t> </a:t>
          </a:r>
          <a:endParaRPr lang="en-US" sz="1800" dirty="0">
            <a:latin typeface="Calibri" panose="020F0502020204030204" pitchFamily="34" charset="0"/>
          </a:endParaRPr>
        </a:p>
      </dgm:t>
    </dgm:pt>
    <dgm:pt modelId="{DEE0BA15-E53F-4A79-8095-AA792CE02D86}" type="parTrans" cxnId="{E73C0B5E-49E7-4315-BEA5-89CD6688C601}">
      <dgm:prSet/>
      <dgm:spPr/>
      <dgm:t>
        <a:bodyPr/>
        <a:lstStyle/>
        <a:p>
          <a:endParaRPr lang="en-US"/>
        </a:p>
      </dgm:t>
    </dgm:pt>
    <dgm:pt modelId="{C19F7EE8-0F8C-46F1-BD7E-0979F0185E94}" type="sibTrans" cxnId="{E73C0B5E-49E7-4315-BEA5-89CD6688C601}">
      <dgm:prSet/>
      <dgm:spPr/>
      <dgm:t>
        <a:bodyPr/>
        <a:lstStyle/>
        <a:p>
          <a:endParaRPr lang="en-US"/>
        </a:p>
      </dgm:t>
    </dgm:pt>
    <dgm:pt modelId="{F87743AA-9B62-48AA-B624-A467F69AE744}">
      <dgm:prSet phldrT="[Text]"/>
      <dgm:spPr>
        <a:solidFill>
          <a:schemeClr val="accent6">
            <a:lumMod val="7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err="1" smtClean="0">
              <a:latin typeface="Calibri" panose="020F0502020204030204" pitchFamily="34" charset="0"/>
            </a:rPr>
            <a:t>Administratif</a:t>
          </a:r>
          <a:endParaRPr lang="en-US" dirty="0">
            <a:latin typeface="Calibri" panose="020F0502020204030204" pitchFamily="34" charset="0"/>
          </a:endParaRPr>
        </a:p>
      </dgm:t>
    </dgm:pt>
    <dgm:pt modelId="{84CCFB37-C8DB-4798-8CF9-2D5CC5844011}" type="parTrans" cxnId="{98D4FC5D-09CA-42DC-A85D-05647FC15CDA}">
      <dgm:prSet/>
      <dgm:spPr>
        <a:ln w="31750"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endParaRPr lang="en-US"/>
        </a:p>
      </dgm:t>
    </dgm:pt>
    <dgm:pt modelId="{CB529411-5CC0-4B41-90E1-68139E60E840}" type="sibTrans" cxnId="{98D4FC5D-09CA-42DC-A85D-05647FC15CDA}">
      <dgm:prSet/>
      <dgm:spPr/>
      <dgm:t>
        <a:bodyPr/>
        <a:lstStyle/>
        <a:p>
          <a:endParaRPr lang="en-US"/>
        </a:p>
      </dgm:t>
    </dgm:pt>
    <dgm:pt modelId="{7E970C24-C094-4612-AA78-395DCF2648A0}">
      <dgm:prSet phldrT="[Text]" custT="1"/>
      <dgm:spPr/>
      <dgm:t>
        <a:bodyPr/>
        <a:lstStyle/>
        <a:p>
          <a:r>
            <a:rPr lang="en-US" sz="1800" dirty="0" err="1" smtClean="0">
              <a:latin typeface="Calibri" panose="020F0502020204030204" pitchFamily="34" charset="0"/>
            </a:rPr>
            <a:t>Perbub</a:t>
          </a:r>
          <a:r>
            <a:rPr lang="en-US" sz="1800" dirty="0" smtClean="0">
              <a:latin typeface="Calibri" panose="020F0502020204030204" pitchFamily="34" charset="0"/>
            </a:rPr>
            <a:t> </a:t>
          </a:r>
          <a:r>
            <a:rPr lang="en-US" sz="1800" dirty="0" err="1" smtClean="0">
              <a:latin typeface="Calibri" panose="020F0502020204030204" pitchFamily="34" charset="0"/>
            </a:rPr>
            <a:t>Paser</a:t>
          </a:r>
          <a:r>
            <a:rPr lang="en-US" sz="1800" dirty="0" smtClean="0">
              <a:latin typeface="Calibri" panose="020F0502020204030204" pitchFamily="34" charset="0"/>
            </a:rPr>
            <a:t> </a:t>
          </a:r>
          <a:r>
            <a:rPr lang="en-US" sz="1800" dirty="0" err="1" smtClean="0">
              <a:latin typeface="Calibri" panose="020F0502020204030204" pitchFamily="34" charset="0"/>
            </a:rPr>
            <a:t>Nomor</a:t>
          </a:r>
          <a:r>
            <a:rPr lang="en-US" sz="1800" dirty="0" smtClean="0">
              <a:latin typeface="Calibri" panose="020F0502020204030204" pitchFamily="34" charset="0"/>
            </a:rPr>
            <a:t> 37 </a:t>
          </a:r>
          <a:r>
            <a:rPr lang="en-US" sz="1800" dirty="0" err="1" smtClean="0">
              <a:latin typeface="Calibri" panose="020F0502020204030204" pitchFamily="34" charset="0"/>
            </a:rPr>
            <a:t>Tahun</a:t>
          </a:r>
          <a:r>
            <a:rPr lang="en-US" sz="1800" dirty="0" smtClean="0">
              <a:latin typeface="Calibri" panose="020F0502020204030204" pitchFamily="34" charset="0"/>
            </a:rPr>
            <a:t> 2012</a:t>
          </a:r>
          <a:r>
            <a:rPr lang="id-ID" sz="1800" dirty="0" smtClean="0">
              <a:latin typeface="Calibri" panose="020F0502020204030204" pitchFamily="34" charset="0"/>
            </a:rPr>
            <a:t> (Standart Pelayanan)</a:t>
          </a:r>
          <a:endParaRPr lang="en-US" sz="1800" dirty="0">
            <a:latin typeface="Calibri" panose="020F0502020204030204" pitchFamily="34" charset="0"/>
          </a:endParaRPr>
        </a:p>
      </dgm:t>
    </dgm:pt>
    <dgm:pt modelId="{2CB689AF-F89E-4476-9DA6-8FBB8515BC78}" type="parTrans" cxnId="{5CF49F65-094A-4E26-946A-28DDC6FE11DF}">
      <dgm:prSet/>
      <dgm:spPr/>
      <dgm:t>
        <a:bodyPr/>
        <a:lstStyle/>
        <a:p>
          <a:endParaRPr lang="en-US"/>
        </a:p>
      </dgm:t>
    </dgm:pt>
    <dgm:pt modelId="{59A27C3C-1D6C-4274-8EE5-6B6919D98DCA}" type="sibTrans" cxnId="{5CF49F65-094A-4E26-946A-28DDC6FE11DF}">
      <dgm:prSet/>
      <dgm:spPr/>
      <dgm:t>
        <a:bodyPr/>
        <a:lstStyle/>
        <a:p>
          <a:endParaRPr lang="en-US"/>
        </a:p>
      </dgm:t>
    </dgm:pt>
    <dgm:pt modelId="{983A6A93-91CC-424F-9D2C-45A06281723D}">
      <dgm:prSet phldrT="[Text]" custT="1"/>
      <dgm:spPr/>
      <dgm:t>
        <a:bodyPr/>
        <a:lstStyle/>
        <a:p>
          <a:r>
            <a:rPr lang="en-US" sz="1800" dirty="0" err="1" smtClean="0">
              <a:latin typeface="Calibri" panose="020F0502020204030204" pitchFamily="34" charset="0"/>
            </a:rPr>
            <a:t>Perbub</a:t>
          </a:r>
          <a:r>
            <a:rPr lang="en-US" sz="1800" dirty="0" smtClean="0">
              <a:latin typeface="Calibri" panose="020F0502020204030204" pitchFamily="34" charset="0"/>
            </a:rPr>
            <a:t> </a:t>
          </a:r>
          <a:r>
            <a:rPr lang="en-US" sz="1800" dirty="0" err="1" smtClean="0">
              <a:latin typeface="Calibri" panose="020F0502020204030204" pitchFamily="34" charset="0"/>
            </a:rPr>
            <a:t>Paser</a:t>
          </a:r>
          <a:r>
            <a:rPr lang="en-US" sz="1800" dirty="0" smtClean="0">
              <a:latin typeface="Calibri" panose="020F0502020204030204" pitchFamily="34" charset="0"/>
            </a:rPr>
            <a:t> </a:t>
          </a:r>
          <a:r>
            <a:rPr lang="en-US" sz="1800" dirty="0" err="1" smtClean="0">
              <a:latin typeface="Calibri" panose="020F0502020204030204" pitchFamily="34" charset="0"/>
            </a:rPr>
            <a:t>Nomor</a:t>
          </a:r>
          <a:r>
            <a:rPr lang="en-US" sz="1800" dirty="0" smtClean="0">
              <a:latin typeface="Calibri" panose="020F0502020204030204" pitchFamily="34" charset="0"/>
            </a:rPr>
            <a:t> 30 </a:t>
          </a:r>
          <a:r>
            <a:rPr lang="en-US" sz="1800" dirty="0" err="1" smtClean="0">
              <a:latin typeface="Calibri" panose="020F0502020204030204" pitchFamily="34" charset="0"/>
            </a:rPr>
            <a:t>Tahun</a:t>
          </a:r>
          <a:r>
            <a:rPr lang="en-US" sz="1800" dirty="0" smtClean="0">
              <a:latin typeface="Calibri" panose="020F0502020204030204" pitchFamily="34" charset="0"/>
            </a:rPr>
            <a:t> 2009</a:t>
          </a:r>
          <a:r>
            <a:rPr lang="id-ID" sz="1800" dirty="0" smtClean="0">
              <a:latin typeface="Calibri" panose="020F0502020204030204" pitchFamily="34" charset="0"/>
            </a:rPr>
            <a:t> (Uraian Tugas Kecamatan</a:t>
          </a:r>
          <a:endParaRPr lang="en-US" sz="1800" dirty="0">
            <a:latin typeface="Calibri" panose="020F0502020204030204" pitchFamily="34" charset="0"/>
          </a:endParaRPr>
        </a:p>
      </dgm:t>
    </dgm:pt>
    <dgm:pt modelId="{67FDE0EB-6511-4BA0-8A81-EEB926338E5A}" type="parTrans" cxnId="{F942E811-776F-4A81-BDFA-9AC7C1DE6A9A}">
      <dgm:prSet/>
      <dgm:spPr/>
      <dgm:t>
        <a:bodyPr/>
        <a:lstStyle/>
        <a:p>
          <a:endParaRPr lang="en-US"/>
        </a:p>
      </dgm:t>
    </dgm:pt>
    <dgm:pt modelId="{E34415BB-4693-4167-A26C-0A1337442F36}" type="sibTrans" cxnId="{F942E811-776F-4A81-BDFA-9AC7C1DE6A9A}">
      <dgm:prSet/>
      <dgm:spPr/>
      <dgm:t>
        <a:bodyPr/>
        <a:lstStyle/>
        <a:p>
          <a:endParaRPr lang="en-US"/>
        </a:p>
      </dgm:t>
    </dgm:pt>
    <dgm:pt modelId="{9E790344-7160-4148-9B58-F25DAD773F26}">
      <dgm:prSet phldrT="[Text]" custT="1"/>
      <dgm:spPr>
        <a:solidFill>
          <a:schemeClr val="tx1">
            <a:lumMod val="65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sz="2400" dirty="0" err="1" smtClean="0">
              <a:latin typeface="Calibri" panose="020F0502020204030204" pitchFamily="34" charset="0"/>
            </a:rPr>
            <a:t>Teknis</a:t>
          </a:r>
          <a:endParaRPr lang="en-US" sz="1200" dirty="0">
            <a:latin typeface="Calibri" panose="020F0502020204030204" pitchFamily="34" charset="0"/>
          </a:endParaRPr>
        </a:p>
      </dgm:t>
    </dgm:pt>
    <dgm:pt modelId="{9BA54E2E-15D8-4590-9C54-19E46860BA2C}" type="parTrans" cxnId="{B17AB414-9794-45F5-A83A-9F5B2766D4E2}">
      <dgm:prSet/>
      <dgm:spPr>
        <a:ln w="31750">
          <a:solidFill>
            <a:schemeClr val="bg1">
              <a:lumMod val="75000"/>
            </a:schemeClr>
          </a:solidFill>
          <a:prstDash val="sysDot"/>
        </a:ln>
      </dgm:spPr>
      <dgm:t>
        <a:bodyPr/>
        <a:lstStyle/>
        <a:p>
          <a:endParaRPr lang="en-US"/>
        </a:p>
      </dgm:t>
    </dgm:pt>
    <dgm:pt modelId="{A752D730-9600-4EC6-8D54-2109D8F249AE}" type="sibTrans" cxnId="{B17AB414-9794-45F5-A83A-9F5B2766D4E2}">
      <dgm:prSet/>
      <dgm:spPr/>
      <dgm:t>
        <a:bodyPr/>
        <a:lstStyle/>
        <a:p>
          <a:endParaRPr lang="en-US"/>
        </a:p>
      </dgm:t>
    </dgm:pt>
    <dgm:pt modelId="{B0155F90-CD19-41BF-85F7-A6C9A6D50952}">
      <dgm:prSet phldrT="[Text]" custT="1"/>
      <dgm:spPr/>
      <dgm:t>
        <a:bodyPr/>
        <a:lstStyle/>
        <a:p>
          <a:r>
            <a:rPr lang="id-ID" sz="1800" dirty="0" smtClean="0">
              <a:latin typeface="Calibri" panose="020F0502020204030204" pitchFamily="34" charset="0"/>
            </a:rPr>
            <a:t>Sarana Prasarana PATEN</a:t>
          </a:r>
          <a:endParaRPr lang="en-US" sz="1800" dirty="0">
            <a:latin typeface="Calibri" panose="020F0502020204030204" pitchFamily="34" charset="0"/>
          </a:endParaRPr>
        </a:p>
      </dgm:t>
    </dgm:pt>
    <dgm:pt modelId="{3C5A656A-6831-462C-8CA2-DE6469096F5C}" type="parTrans" cxnId="{FC0F70F4-69CB-4C63-99AD-686C4973C024}">
      <dgm:prSet/>
      <dgm:spPr/>
      <dgm:t>
        <a:bodyPr/>
        <a:lstStyle/>
        <a:p>
          <a:endParaRPr lang="en-US"/>
        </a:p>
      </dgm:t>
    </dgm:pt>
    <dgm:pt modelId="{9DC7CE15-702F-402D-8F9E-B21F512484ED}" type="sibTrans" cxnId="{FC0F70F4-69CB-4C63-99AD-686C4973C024}">
      <dgm:prSet/>
      <dgm:spPr/>
      <dgm:t>
        <a:bodyPr/>
        <a:lstStyle/>
        <a:p>
          <a:endParaRPr lang="en-US"/>
        </a:p>
      </dgm:t>
    </dgm:pt>
    <dgm:pt modelId="{FACCEAD9-88FE-4F17-80DE-AD58AA13FB48}" type="pres">
      <dgm:prSet presAssocID="{3392CA2D-9C23-4AA5-9BA6-EF7AE93CA977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1BD101-E0B5-476C-A360-32AA4964D2BC}" type="pres">
      <dgm:prSet presAssocID="{3392CA2D-9C23-4AA5-9BA6-EF7AE93CA977}" presName="cycle" presStyleCnt="0"/>
      <dgm:spPr/>
    </dgm:pt>
    <dgm:pt modelId="{2B1FA9FB-9D14-4E28-992F-96270AD0CB74}" type="pres">
      <dgm:prSet presAssocID="{3392CA2D-9C23-4AA5-9BA6-EF7AE93CA977}" presName="centerShape" presStyleCnt="0"/>
      <dgm:spPr/>
    </dgm:pt>
    <dgm:pt modelId="{40644952-A28B-4746-A9A8-0D9E5C429189}" type="pres">
      <dgm:prSet presAssocID="{3392CA2D-9C23-4AA5-9BA6-EF7AE93CA977}" presName="connSite" presStyleLbl="node1" presStyleIdx="0" presStyleCnt="4"/>
      <dgm:spPr/>
    </dgm:pt>
    <dgm:pt modelId="{51F4EAD3-1682-4678-A02B-7707F22B1C85}" type="pres">
      <dgm:prSet presAssocID="{3392CA2D-9C23-4AA5-9BA6-EF7AE93CA977}" presName="visible" presStyleLbl="nod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2BCEA4B-0890-4220-9556-1CDDFB0A4512}" type="pres">
      <dgm:prSet presAssocID="{2B069C1C-91FC-4914-9701-0A783D6F8733}" presName="Name25" presStyleLbl="parChTrans1D1" presStyleIdx="0" presStyleCnt="3"/>
      <dgm:spPr/>
      <dgm:t>
        <a:bodyPr/>
        <a:lstStyle/>
        <a:p>
          <a:endParaRPr lang="en-US"/>
        </a:p>
      </dgm:t>
    </dgm:pt>
    <dgm:pt modelId="{E9D8A64E-7677-4DC0-8658-47073AC3F3AF}" type="pres">
      <dgm:prSet presAssocID="{FF4013AE-9112-4428-B2FD-20A59D3F2FD5}" presName="node" presStyleCnt="0"/>
      <dgm:spPr/>
    </dgm:pt>
    <dgm:pt modelId="{87BA93AC-D3AD-4B28-9115-39B8C4A3C7C0}" type="pres">
      <dgm:prSet presAssocID="{FF4013AE-9112-4428-B2FD-20A59D3F2FD5}" presName="parentNode" presStyleLbl="node1" presStyleIdx="1" presStyleCnt="4" custScaleX="96494" custScaleY="96529" custLinFactNeighborX="19348" custLinFactNeighborY="257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5DC621-B2C0-4549-964A-6C5A16796B82}" type="pres">
      <dgm:prSet presAssocID="{FF4013AE-9112-4428-B2FD-20A59D3F2FD5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94016-D3A5-4FCE-8301-70944FF87E8F}" type="pres">
      <dgm:prSet presAssocID="{84CCFB37-C8DB-4798-8CF9-2D5CC5844011}" presName="Name25" presStyleLbl="parChTrans1D1" presStyleIdx="1" presStyleCnt="3"/>
      <dgm:spPr/>
      <dgm:t>
        <a:bodyPr/>
        <a:lstStyle/>
        <a:p>
          <a:endParaRPr lang="en-US"/>
        </a:p>
      </dgm:t>
    </dgm:pt>
    <dgm:pt modelId="{C8452CED-EBC5-4585-8101-7D13C68CE06D}" type="pres">
      <dgm:prSet presAssocID="{F87743AA-9B62-48AA-B624-A467F69AE744}" presName="node" presStyleCnt="0"/>
      <dgm:spPr/>
    </dgm:pt>
    <dgm:pt modelId="{2351FE39-4179-4DB3-94A8-84EFD1524303}" type="pres">
      <dgm:prSet presAssocID="{F87743AA-9B62-48AA-B624-A467F69AE744}" presName="parentNode" presStyleLbl="node1" presStyleIdx="2" presStyleCnt="4" custScaleX="102897" custScaleY="99031" custLinFactNeighborX="849" custLinFactNeighborY="339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E2FF25-E3C6-4F63-A072-FBDC9C3F6BED}" type="pres">
      <dgm:prSet presAssocID="{F87743AA-9B62-48AA-B624-A467F69AE744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3DC158-D5CF-44D3-AC74-FD003E28D70A}" type="pres">
      <dgm:prSet presAssocID="{9BA54E2E-15D8-4590-9C54-19E46860BA2C}" presName="Name25" presStyleLbl="parChTrans1D1" presStyleIdx="2" presStyleCnt="3"/>
      <dgm:spPr/>
      <dgm:t>
        <a:bodyPr/>
        <a:lstStyle/>
        <a:p>
          <a:endParaRPr lang="en-US"/>
        </a:p>
      </dgm:t>
    </dgm:pt>
    <dgm:pt modelId="{6194B5B1-7CCE-4DCF-AE16-59A56DECF32E}" type="pres">
      <dgm:prSet presAssocID="{9E790344-7160-4148-9B58-F25DAD773F26}" presName="node" presStyleCnt="0"/>
      <dgm:spPr/>
    </dgm:pt>
    <dgm:pt modelId="{8176EEDF-F573-4220-AC4D-C8DBE2CCB231}" type="pres">
      <dgm:prSet presAssocID="{9E790344-7160-4148-9B58-F25DAD773F26}" presName="parentNode" presStyleLbl="node1" presStyleIdx="3" presStyleCnt="4" custScaleX="112243" custScaleY="112243" custLinFactNeighborX="-1693" custLinFactNeighborY="-620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02A07B-55BD-4964-87A5-153E84EB806C}" type="pres">
      <dgm:prSet presAssocID="{9E790344-7160-4148-9B58-F25DAD773F26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82B3CB-FB0F-427C-BEF5-8DB382D1E5EF}" type="presOf" srcId="{9BA54E2E-15D8-4590-9C54-19E46860BA2C}" destId="{9D3DC158-D5CF-44D3-AC74-FD003E28D70A}" srcOrd="0" destOrd="0" presId="urn:microsoft.com/office/officeart/2005/8/layout/radial2"/>
    <dgm:cxn modelId="{6FAAF6D0-BDFC-4B92-B1E2-5065313BED65}" type="presOf" srcId="{E12DF050-1558-4DF7-BDC4-B6BCFFA52859}" destId="{165DC621-B2C0-4549-964A-6C5A16796B82}" srcOrd="0" destOrd="0" presId="urn:microsoft.com/office/officeart/2005/8/layout/radial2"/>
    <dgm:cxn modelId="{32649AE1-A42E-4BC9-9E2C-9B2D0A07B790}" srcId="{3392CA2D-9C23-4AA5-9BA6-EF7AE93CA977}" destId="{FF4013AE-9112-4428-B2FD-20A59D3F2FD5}" srcOrd="0" destOrd="0" parTransId="{2B069C1C-91FC-4914-9701-0A783D6F8733}" sibTransId="{CEC47EE2-24B9-4A5D-B751-9D010E3F5F3C}"/>
    <dgm:cxn modelId="{98D4FC5D-09CA-42DC-A85D-05647FC15CDA}" srcId="{3392CA2D-9C23-4AA5-9BA6-EF7AE93CA977}" destId="{F87743AA-9B62-48AA-B624-A467F69AE744}" srcOrd="1" destOrd="0" parTransId="{84CCFB37-C8DB-4798-8CF9-2D5CC5844011}" sibTransId="{CB529411-5CC0-4B41-90E1-68139E60E840}"/>
    <dgm:cxn modelId="{26BE517B-AABB-4824-965F-4E891F6CC399}" type="presOf" srcId="{F87743AA-9B62-48AA-B624-A467F69AE744}" destId="{2351FE39-4179-4DB3-94A8-84EFD1524303}" srcOrd="0" destOrd="0" presId="urn:microsoft.com/office/officeart/2005/8/layout/radial2"/>
    <dgm:cxn modelId="{E73C0B5E-49E7-4315-BEA5-89CD6688C601}" srcId="{FF4013AE-9112-4428-B2FD-20A59D3F2FD5}" destId="{E12DF050-1558-4DF7-BDC4-B6BCFFA52859}" srcOrd="0" destOrd="0" parTransId="{DEE0BA15-E53F-4A79-8095-AA792CE02D86}" sibTransId="{C19F7EE8-0F8C-46F1-BD7E-0979F0185E94}"/>
    <dgm:cxn modelId="{FC0F70F4-69CB-4C63-99AD-686C4973C024}" srcId="{9E790344-7160-4148-9B58-F25DAD773F26}" destId="{B0155F90-CD19-41BF-85F7-A6C9A6D50952}" srcOrd="0" destOrd="0" parTransId="{3C5A656A-6831-462C-8CA2-DE6469096F5C}" sibTransId="{9DC7CE15-702F-402D-8F9E-B21F512484ED}"/>
    <dgm:cxn modelId="{4B28348C-26E1-4822-A94F-FE9DC7035657}" type="presOf" srcId="{2B069C1C-91FC-4914-9701-0A783D6F8733}" destId="{22BCEA4B-0890-4220-9556-1CDDFB0A4512}" srcOrd="0" destOrd="0" presId="urn:microsoft.com/office/officeart/2005/8/layout/radial2"/>
    <dgm:cxn modelId="{D57EBE60-4685-43D5-B4AC-4FBFF88127BD}" type="presOf" srcId="{84CCFB37-C8DB-4798-8CF9-2D5CC5844011}" destId="{63E94016-D3A5-4FCE-8301-70944FF87E8F}" srcOrd="0" destOrd="0" presId="urn:microsoft.com/office/officeart/2005/8/layout/radial2"/>
    <dgm:cxn modelId="{B413756C-F0E8-4B1B-B75B-EB58A8580D99}" type="presOf" srcId="{B0155F90-CD19-41BF-85F7-A6C9A6D50952}" destId="{C302A07B-55BD-4964-87A5-153E84EB806C}" srcOrd="0" destOrd="0" presId="urn:microsoft.com/office/officeart/2005/8/layout/radial2"/>
    <dgm:cxn modelId="{5CF49F65-094A-4E26-946A-28DDC6FE11DF}" srcId="{F87743AA-9B62-48AA-B624-A467F69AE744}" destId="{7E970C24-C094-4612-AA78-395DCF2648A0}" srcOrd="0" destOrd="0" parTransId="{2CB689AF-F89E-4476-9DA6-8FBB8515BC78}" sibTransId="{59A27C3C-1D6C-4274-8EE5-6B6919D98DCA}"/>
    <dgm:cxn modelId="{F76FD18D-9F73-4ACB-89A8-8B5CAF8A3DB6}" type="presOf" srcId="{3392CA2D-9C23-4AA5-9BA6-EF7AE93CA977}" destId="{FACCEAD9-88FE-4F17-80DE-AD58AA13FB48}" srcOrd="0" destOrd="0" presId="urn:microsoft.com/office/officeart/2005/8/layout/radial2"/>
    <dgm:cxn modelId="{E908F066-219E-4CEE-BF7C-023664A07AA4}" type="presOf" srcId="{FF4013AE-9112-4428-B2FD-20A59D3F2FD5}" destId="{87BA93AC-D3AD-4B28-9115-39B8C4A3C7C0}" srcOrd="0" destOrd="0" presId="urn:microsoft.com/office/officeart/2005/8/layout/radial2"/>
    <dgm:cxn modelId="{4174C27A-71F7-41B7-AF58-33F284BD4EB1}" type="presOf" srcId="{9E790344-7160-4148-9B58-F25DAD773F26}" destId="{8176EEDF-F573-4220-AC4D-C8DBE2CCB231}" srcOrd="0" destOrd="0" presId="urn:microsoft.com/office/officeart/2005/8/layout/radial2"/>
    <dgm:cxn modelId="{B17AB414-9794-45F5-A83A-9F5B2766D4E2}" srcId="{3392CA2D-9C23-4AA5-9BA6-EF7AE93CA977}" destId="{9E790344-7160-4148-9B58-F25DAD773F26}" srcOrd="2" destOrd="0" parTransId="{9BA54E2E-15D8-4590-9C54-19E46860BA2C}" sibTransId="{A752D730-9600-4EC6-8D54-2109D8F249AE}"/>
    <dgm:cxn modelId="{F942E811-776F-4A81-BDFA-9AC7C1DE6A9A}" srcId="{F87743AA-9B62-48AA-B624-A467F69AE744}" destId="{983A6A93-91CC-424F-9D2C-45A06281723D}" srcOrd="1" destOrd="0" parTransId="{67FDE0EB-6511-4BA0-8A81-EEB926338E5A}" sibTransId="{E34415BB-4693-4167-A26C-0A1337442F36}"/>
    <dgm:cxn modelId="{75B16D77-02B0-4525-BBAF-31B0F55D5662}" type="presOf" srcId="{7E970C24-C094-4612-AA78-395DCF2648A0}" destId="{0BE2FF25-E3C6-4F63-A072-FBDC9C3F6BED}" srcOrd="0" destOrd="0" presId="urn:microsoft.com/office/officeart/2005/8/layout/radial2"/>
    <dgm:cxn modelId="{5453F507-233C-403F-AA6E-EE8DCEB991B9}" type="presOf" srcId="{983A6A93-91CC-424F-9D2C-45A06281723D}" destId="{0BE2FF25-E3C6-4F63-A072-FBDC9C3F6BED}" srcOrd="0" destOrd="1" presId="urn:microsoft.com/office/officeart/2005/8/layout/radial2"/>
    <dgm:cxn modelId="{046DB835-A099-4D31-812F-D046966EB0D9}" type="presParOf" srcId="{FACCEAD9-88FE-4F17-80DE-AD58AA13FB48}" destId="{E11BD101-E0B5-476C-A360-32AA4964D2BC}" srcOrd="0" destOrd="0" presId="urn:microsoft.com/office/officeart/2005/8/layout/radial2"/>
    <dgm:cxn modelId="{66D4E018-B3AB-4A74-9C21-53651237D025}" type="presParOf" srcId="{E11BD101-E0B5-476C-A360-32AA4964D2BC}" destId="{2B1FA9FB-9D14-4E28-992F-96270AD0CB74}" srcOrd="0" destOrd="0" presId="urn:microsoft.com/office/officeart/2005/8/layout/radial2"/>
    <dgm:cxn modelId="{0BE26FCA-A903-4E1B-AA33-0CAA48A43352}" type="presParOf" srcId="{2B1FA9FB-9D14-4E28-992F-96270AD0CB74}" destId="{40644952-A28B-4746-A9A8-0D9E5C429189}" srcOrd="0" destOrd="0" presId="urn:microsoft.com/office/officeart/2005/8/layout/radial2"/>
    <dgm:cxn modelId="{2CE6CFEE-9443-4A03-A725-E8B2A9D5B995}" type="presParOf" srcId="{2B1FA9FB-9D14-4E28-992F-96270AD0CB74}" destId="{51F4EAD3-1682-4678-A02B-7707F22B1C85}" srcOrd="1" destOrd="0" presId="urn:microsoft.com/office/officeart/2005/8/layout/radial2"/>
    <dgm:cxn modelId="{18A106B0-8E10-4737-AFC8-4390E9F6677D}" type="presParOf" srcId="{E11BD101-E0B5-476C-A360-32AA4964D2BC}" destId="{22BCEA4B-0890-4220-9556-1CDDFB0A4512}" srcOrd="1" destOrd="0" presId="urn:microsoft.com/office/officeart/2005/8/layout/radial2"/>
    <dgm:cxn modelId="{FD274E1B-D59A-4974-A469-5C30374E3AE9}" type="presParOf" srcId="{E11BD101-E0B5-476C-A360-32AA4964D2BC}" destId="{E9D8A64E-7677-4DC0-8658-47073AC3F3AF}" srcOrd="2" destOrd="0" presId="urn:microsoft.com/office/officeart/2005/8/layout/radial2"/>
    <dgm:cxn modelId="{3376FCEC-FF86-4711-86BF-C2BCEACD2F72}" type="presParOf" srcId="{E9D8A64E-7677-4DC0-8658-47073AC3F3AF}" destId="{87BA93AC-D3AD-4B28-9115-39B8C4A3C7C0}" srcOrd="0" destOrd="0" presId="urn:microsoft.com/office/officeart/2005/8/layout/radial2"/>
    <dgm:cxn modelId="{C9A0E2F0-4D41-4000-89C1-A6359A138AE5}" type="presParOf" srcId="{E9D8A64E-7677-4DC0-8658-47073AC3F3AF}" destId="{165DC621-B2C0-4549-964A-6C5A16796B82}" srcOrd="1" destOrd="0" presId="urn:microsoft.com/office/officeart/2005/8/layout/radial2"/>
    <dgm:cxn modelId="{00D3CEF3-6D81-4387-924C-A45C24F6FE0E}" type="presParOf" srcId="{E11BD101-E0B5-476C-A360-32AA4964D2BC}" destId="{63E94016-D3A5-4FCE-8301-70944FF87E8F}" srcOrd="3" destOrd="0" presId="urn:microsoft.com/office/officeart/2005/8/layout/radial2"/>
    <dgm:cxn modelId="{97EEC4ED-7F9C-4FC7-8DE9-E8EF98746ED9}" type="presParOf" srcId="{E11BD101-E0B5-476C-A360-32AA4964D2BC}" destId="{C8452CED-EBC5-4585-8101-7D13C68CE06D}" srcOrd="4" destOrd="0" presId="urn:microsoft.com/office/officeart/2005/8/layout/radial2"/>
    <dgm:cxn modelId="{5A53D881-90BA-48FA-BA85-F7F5E20401EC}" type="presParOf" srcId="{C8452CED-EBC5-4585-8101-7D13C68CE06D}" destId="{2351FE39-4179-4DB3-94A8-84EFD1524303}" srcOrd="0" destOrd="0" presId="urn:microsoft.com/office/officeart/2005/8/layout/radial2"/>
    <dgm:cxn modelId="{74DE9D08-F086-49A9-87BA-B5FB52C4A14B}" type="presParOf" srcId="{C8452CED-EBC5-4585-8101-7D13C68CE06D}" destId="{0BE2FF25-E3C6-4F63-A072-FBDC9C3F6BED}" srcOrd="1" destOrd="0" presId="urn:microsoft.com/office/officeart/2005/8/layout/radial2"/>
    <dgm:cxn modelId="{A6E1F868-342E-43EA-A343-93ED7A85E20F}" type="presParOf" srcId="{E11BD101-E0B5-476C-A360-32AA4964D2BC}" destId="{9D3DC158-D5CF-44D3-AC74-FD003E28D70A}" srcOrd="5" destOrd="0" presId="urn:microsoft.com/office/officeart/2005/8/layout/radial2"/>
    <dgm:cxn modelId="{285C4BBB-EC9C-4F88-8C79-150F80ABEC99}" type="presParOf" srcId="{E11BD101-E0B5-476C-A360-32AA4964D2BC}" destId="{6194B5B1-7CCE-4DCF-AE16-59A56DECF32E}" srcOrd="6" destOrd="0" presId="urn:microsoft.com/office/officeart/2005/8/layout/radial2"/>
    <dgm:cxn modelId="{4D9CD90B-40A9-4235-8009-7AC29F3079B5}" type="presParOf" srcId="{6194B5B1-7CCE-4DCF-AE16-59A56DECF32E}" destId="{8176EEDF-F573-4220-AC4D-C8DBE2CCB231}" srcOrd="0" destOrd="0" presId="urn:microsoft.com/office/officeart/2005/8/layout/radial2"/>
    <dgm:cxn modelId="{0B247E2F-60D8-433B-B44D-DBA3615C7A21}" type="presParOf" srcId="{6194B5B1-7CCE-4DCF-AE16-59A56DECF32E}" destId="{C302A07B-55BD-4964-87A5-153E84EB806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80587-82AC-42A1-9262-A3BFE3FFFF3A}">
      <dsp:nvSpPr>
        <dsp:cNvPr id="0" name=""/>
        <dsp:cNvSpPr/>
      </dsp:nvSpPr>
      <dsp:spPr>
        <a:xfrm rot="5400000">
          <a:off x="4164671" y="-1296474"/>
          <a:ext cx="1702235" cy="472074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400" kern="1200" dirty="0" smtClean="0">
              <a:latin typeface="Calibri" panose="020F0502020204030204" pitchFamily="34" charset="0"/>
            </a:rPr>
            <a:t>Meningkatkan Mutu Pelayanan Administrasi Terpadu Kecamatan yang Transparan, Cepat, Akurat dan Akuntabel. </a:t>
          </a:r>
          <a:endParaRPr lang="id-ID" sz="1400" kern="1200" dirty="0">
            <a:latin typeface="Calibri" panose="020F05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400" kern="1200" dirty="0" smtClean="0">
              <a:latin typeface="Calibri" panose="020F0502020204030204" pitchFamily="34" charset="0"/>
            </a:rPr>
            <a:t>Meningkatkan dan Membentuk Aparatur yang Propesional dalam Pelayanan Administrasi Terpadu Kecamatan.</a:t>
          </a:r>
          <a:endParaRPr lang="id-ID" sz="1400" kern="1200" dirty="0">
            <a:latin typeface="Calibri" panose="020F05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400" kern="1200" dirty="0" smtClean="0">
              <a:latin typeface="Calibri" panose="020F0502020204030204" pitchFamily="34" charset="0"/>
            </a:rPr>
            <a:t>Meningkatkan Kesadaran Masyarakat dalam Layanan dan Kepemilikan Perizinan dan Non Perizinan.</a:t>
          </a:r>
          <a:endParaRPr lang="id-ID" sz="1400" kern="1200" dirty="0">
            <a:latin typeface="Calibri" panose="020F0502020204030204" pitchFamily="34" charset="0"/>
          </a:endParaRPr>
        </a:p>
      </dsp:txBody>
      <dsp:txXfrm rot="-5400000">
        <a:off x="2655418" y="295875"/>
        <a:ext cx="4637646" cy="1536043"/>
      </dsp:txXfrm>
    </dsp:sp>
    <dsp:sp modelId="{699E0B97-2654-4D8D-A224-27A60F21FAC6}">
      <dsp:nvSpPr>
        <dsp:cNvPr id="0" name=""/>
        <dsp:cNvSpPr/>
      </dsp:nvSpPr>
      <dsp:spPr>
        <a:xfrm>
          <a:off x="0" y="0"/>
          <a:ext cx="2655417" cy="2127794"/>
        </a:xfrm>
        <a:prstGeom prst="roundRect">
          <a:avLst/>
        </a:prstGeom>
        <a:gradFill rotWithShape="1">
          <a:gsLst>
            <a:gs pos="0">
              <a:schemeClr val="accent2">
                <a:tint val="94000"/>
                <a:satMod val="103000"/>
                <a:lumMod val="102000"/>
              </a:schemeClr>
            </a:gs>
            <a:gs pos="50000">
              <a:schemeClr val="accent2">
                <a:shade val="100000"/>
                <a:satMod val="110000"/>
                <a:lumMod val="100000"/>
              </a:schemeClr>
            </a:gs>
            <a:gs pos="100000">
              <a:schemeClr val="accent2"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6500" kern="1200" dirty="0" smtClean="0"/>
            <a:t>MISI</a:t>
          </a:r>
          <a:endParaRPr lang="id-ID" sz="6500" kern="1200" dirty="0"/>
        </a:p>
      </dsp:txBody>
      <dsp:txXfrm>
        <a:off x="103870" y="103870"/>
        <a:ext cx="2447677" cy="19200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DFEF69-5570-4AAE-80E7-FD7F21FDEBD4}">
      <dsp:nvSpPr>
        <dsp:cNvPr id="0" name=""/>
        <dsp:cNvSpPr/>
      </dsp:nvSpPr>
      <dsp:spPr>
        <a:xfrm rot="5400000">
          <a:off x="-219716" y="222806"/>
          <a:ext cx="1464778" cy="102534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0" rIns="0" bIns="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>
              <a:latin typeface="Franklin Gothic Medium Cond" pitchFamily="34" charset="0"/>
            </a:rPr>
            <a:t>1</a:t>
          </a:r>
        </a:p>
      </dsp:txBody>
      <dsp:txXfrm rot="-5400000">
        <a:off x="1" y="515761"/>
        <a:ext cx="1025344" cy="439434"/>
      </dsp:txXfrm>
    </dsp:sp>
    <dsp:sp modelId="{501E39BD-DB5B-4377-B255-ABBFE5B487B8}">
      <dsp:nvSpPr>
        <dsp:cNvPr id="0" name=""/>
        <dsp:cNvSpPr/>
      </dsp:nvSpPr>
      <dsp:spPr>
        <a:xfrm rot="5400000">
          <a:off x="3943360" y="-2914925"/>
          <a:ext cx="952606" cy="67886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kern="1200" cap="none" spc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Penyusunan Visi, Misi dan Motto Pelayanan</a:t>
          </a:r>
          <a:endParaRPr lang="en-US" sz="2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 rot="-5400000">
        <a:off x="1025344" y="49593"/>
        <a:ext cx="6742136" cy="859602"/>
      </dsp:txXfrm>
    </dsp:sp>
    <dsp:sp modelId="{7C9E8A44-624E-4FF4-89DB-35C85D7D63A2}">
      <dsp:nvSpPr>
        <dsp:cNvPr id="0" name=""/>
        <dsp:cNvSpPr/>
      </dsp:nvSpPr>
      <dsp:spPr>
        <a:xfrm rot="5400000">
          <a:off x="-219716" y="1491866"/>
          <a:ext cx="1464778" cy="1025344"/>
        </a:xfrm>
        <a:prstGeom prst="chevron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0" rIns="0" bIns="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>
              <a:latin typeface="Franklin Gothic Medium Cond" pitchFamily="34" charset="0"/>
            </a:rPr>
            <a:t>2</a:t>
          </a:r>
          <a:endParaRPr lang="en-US" sz="2800" kern="1200" dirty="0">
            <a:latin typeface="Franklin Gothic Medium Cond" pitchFamily="34" charset="0"/>
          </a:endParaRPr>
        </a:p>
      </dsp:txBody>
      <dsp:txXfrm rot="-5400000">
        <a:off x="1" y="1784821"/>
        <a:ext cx="1025344" cy="439434"/>
      </dsp:txXfrm>
    </dsp:sp>
    <dsp:sp modelId="{BDCC0456-6034-485E-B8DA-4DC206B3E039}">
      <dsp:nvSpPr>
        <dsp:cNvPr id="0" name=""/>
        <dsp:cNvSpPr/>
      </dsp:nvSpPr>
      <dsp:spPr>
        <a:xfrm rot="5400000">
          <a:off x="3943610" y="-1646116"/>
          <a:ext cx="952105" cy="67886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kern="1200" cap="none" spc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Pengefektifan Tugas Pokok dan Fungsi Personil Kecamatan</a:t>
          </a:r>
          <a:endParaRPr lang="en-US" sz="2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 rot="-5400000">
        <a:off x="1025344" y="1318628"/>
        <a:ext cx="6742160" cy="859149"/>
      </dsp:txXfrm>
    </dsp:sp>
    <dsp:sp modelId="{762E8953-8565-4C98-895F-DA4FCE740FF0}">
      <dsp:nvSpPr>
        <dsp:cNvPr id="0" name=""/>
        <dsp:cNvSpPr/>
      </dsp:nvSpPr>
      <dsp:spPr>
        <a:xfrm rot="5400000">
          <a:off x="-219716" y="2760925"/>
          <a:ext cx="1464778" cy="1025344"/>
        </a:xfrm>
        <a:prstGeom prst="chevron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548640" rIns="0" bIns="0" numCol="1" spcCol="1270" anchor="b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>
              <a:latin typeface="Franklin Gothic Medium Cond" pitchFamily="34" charset="0"/>
            </a:rPr>
            <a:t>3</a:t>
          </a:r>
          <a:endParaRPr lang="en-US" sz="2800" kern="1200" dirty="0">
            <a:latin typeface="Franklin Gothic Medium Cond" pitchFamily="34" charset="0"/>
          </a:endParaRPr>
        </a:p>
      </dsp:txBody>
      <dsp:txXfrm rot="-5400000">
        <a:off x="1" y="3053880"/>
        <a:ext cx="1025344" cy="439434"/>
      </dsp:txXfrm>
    </dsp:sp>
    <dsp:sp modelId="{E3B9F291-94A3-427A-B809-7ABA8DDF752C}">
      <dsp:nvSpPr>
        <dsp:cNvPr id="0" name=""/>
        <dsp:cNvSpPr/>
      </dsp:nvSpPr>
      <dsp:spPr>
        <a:xfrm rot="5400000">
          <a:off x="3943610" y="-377057"/>
          <a:ext cx="952105" cy="678863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100" b="0" kern="1200" cap="none" spc="0" dirty="0" err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Penyusunan</a:t>
          </a:r>
          <a:r>
            <a:rPr lang="en-US" sz="2100" b="0" kern="120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 </a:t>
          </a:r>
          <a:r>
            <a:rPr lang="en-US" sz="2100" b="0" kern="1200" cap="none" spc="0" dirty="0" err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Standar</a:t>
          </a:r>
          <a:r>
            <a:rPr lang="en-US" sz="2100" b="0" kern="1200" cap="none" spc="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 </a:t>
          </a:r>
          <a:r>
            <a:rPr lang="en-US" sz="2100" b="0" kern="1200" cap="none" spc="0" dirty="0" err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rPr>
            <a:t>Pelayanan</a:t>
          </a:r>
          <a:endParaRPr lang="en-US" sz="2100" b="0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Calibri" panose="020F0502020204030204" pitchFamily="34" charset="0"/>
          </a:endParaRPr>
        </a:p>
      </dsp:txBody>
      <dsp:txXfrm rot="-5400000">
        <a:off x="1025344" y="2587687"/>
        <a:ext cx="6742160" cy="859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80587-82AC-42A1-9262-A3BFE3FFFF3A}">
      <dsp:nvSpPr>
        <dsp:cNvPr id="0" name=""/>
        <dsp:cNvSpPr/>
      </dsp:nvSpPr>
      <dsp:spPr>
        <a:xfrm rot="5400000">
          <a:off x="4178156" y="-1313330"/>
          <a:ext cx="1675265" cy="472074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500" kern="1200" dirty="0" smtClean="0">
              <a:latin typeface="Calibri" panose="020F0502020204030204" pitchFamily="34" charset="0"/>
            </a:rPr>
            <a:t>“Terwujudnya Pelayanan Prima dan Efesiensi untuk mewujudkan Masyarakat Madani ”</a:t>
          </a:r>
          <a:endParaRPr lang="id-ID" sz="2500" kern="1200" dirty="0">
            <a:latin typeface="Calibri" panose="020F0502020204030204" pitchFamily="34" charset="0"/>
          </a:endParaRPr>
        </a:p>
      </dsp:txBody>
      <dsp:txXfrm rot="-5400000">
        <a:off x="2655418" y="291188"/>
        <a:ext cx="4638962" cy="1511705"/>
      </dsp:txXfrm>
    </dsp:sp>
    <dsp:sp modelId="{699E0B97-2654-4D8D-A224-27A60F21FAC6}">
      <dsp:nvSpPr>
        <dsp:cNvPr id="0" name=""/>
        <dsp:cNvSpPr/>
      </dsp:nvSpPr>
      <dsp:spPr>
        <a:xfrm>
          <a:off x="0" y="0"/>
          <a:ext cx="2655417" cy="2094082"/>
        </a:xfrm>
        <a:prstGeom prst="roundRect">
          <a:avLst/>
        </a:prstGeom>
        <a:gradFill rotWithShape="1">
          <a:gsLst>
            <a:gs pos="0">
              <a:schemeClr val="accent4">
                <a:tint val="94000"/>
                <a:satMod val="103000"/>
                <a:lumMod val="102000"/>
              </a:schemeClr>
            </a:gs>
            <a:gs pos="50000">
              <a:schemeClr val="accent4">
                <a:shade val="100000"/>
                <a:satMod val="110000"/>
                <a:lumMod val="100000"/>
              </a:schemeClr>
            </a:gs>
            <a:gs pos="100000">
              <a:schemeClr val="accent4"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6500" kern="1200" dirty="0" smtClean="0"/>
            <a:t>VISI</a:t>
          </a:r>
          <a:endParaRPr lang="id-ID" sz="6500" kern="1200" dirty="0"/>
        </a:p>
      </dsp:txBody>
      <dsp:txXfrm>
        <a:off x="102225" y="102225"/>
        <a:ext cx="2450967" cy="1889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B4A4B-6A95-40FC-9FD6-BC5C30E2CA3E}">
      <dsp:nvSpPr>
        <dsp:cNvPr id="0" name=""/>
        <dsp:cNvSpPr/>
      </dsp:nvSpPr>
      <dsp:spPr>
        <a:xfrm>
          <a:off x="0" y="0"/>
          <a:ext cx="3733800" cy="979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300" kern="1200" dirty="0" smtClean="0">
              <a:latin typeface="Calibri" panose="020F0502020204030204" pitchFamily="34" charset="0"/>
            </a:rPr>
            <a:t>KASI PEMERINTAHAN &amp; KEPENDUDUKAN</a:t>
          </a:r>
          <a:endParaRPr lang="id-ID" sz="13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Hj.SALAWATI,S.Sos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NIP 19600308 198703 2 004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PANGKAT GOL : Penata Tk. 1 / III d</a:t>
          </a:r>
          <a:endParaRPr lang="id-ID" sz="1200" kern="1200" dirty="0">
            <a:latin typeface="Calibri" panose="020F0502020204030204" pitchFamily="34" charset="0"/>
          </a:endParaRPr>
        </a:p>
      </dsp:txBody>
      <dsp:txXfrm>
        <a:off x="844707" y="0"/>
        <a:ext cx="2889092" cy="979475"/>
      </dsp:txXfrm>
    </dsp:sp>
    <dsp:sp modelId="{6B31808B-E0B9-4F0C-8CD5-43CCEFAE3A73}">
      <dsp:nvSpPr>
        <dsp:cNvPr id="0" name=""/>
        <dsp:cNvSpPr/>
      </dsp:nvSpPr>
      <dsp:spPr>
        <a:xfrm>
          <a:off x="97947" y="97947"/>
          <a:ext cx="746760" cy="78358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DCD95E5-B3AF-4ABE-9B7E-8D4D25232979}">
      <dsp:nvSpPr>
        <dsp:cNvPr id="0" name=""/>
        <dsp:cNvSpPr/>
      </dsp:nvSpPr>
      <dsp:spPr>
        <a:xfrm>
          <a:off x="0" y="1077422"/>
          <a:ext cx="3733800" cy="979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200" kern="1200" dirty="0" smtClean="0">
              <a:latin typeface="Calibri" panose="020F0502020204030204" pitchFamily="34" charset="0"/>
            </a:rPr>
            <a:t>KASI KETENTRAMAN &amp; KETERTIBAN UMUM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SISWANTO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NIP 19590616 198303 1 019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PANGKATGOL : Penata Tk 1 / III d</a:t>
          </a:r>
          <a:endParaRPr lang="id-ID" sz="1200" kern="1200" dirty="0">
            <a:latin typeface="Calibri" panose="020F0502020204030204" pitchFamily="34" charset="0"/>
          </a:endParaRPr>
        </a:p>
      </dsp:txBody>
      <dsp:txXfrm>
        <a:off x="844707" y="1077422"/>
        <a:ext cx="2889092" cy="979475"/>
      </dsp:txXfrm>
    </dsp:sp>
    <dsp:sp modelId="{4F1B43A9-52B8-4B78-B026-20545CB03C13}">
      <dsp:nvSpPr>
        <dsp:cNvPr id="0" name=""/>
        <dsp:cNvSpPr/>
      </dsp:nvSpPr>
      <dsp:spPr>
        <a:xfrm>
          <a:off x="97947" y="1175370"/>
          <a:ext cx="746760" cy="78358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03E04-55A7-4F7B-BD14-19293ADC4494}">
      <dsp:nvSpPr>
        <dsp:cNvPr id="0" name=""/>
        <dsp:cNvSpPr/>
      </dsp:nvSpPr>
      <dsp:spPr>
        <a:xfrm>
          <a:off x="0" y="0"/>
          <a:ext cx="3886200" cy="1016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>
              <a:latin typeface="Calibri" panose="020F0502020204030204" pitchFamily="34" charset="0"/>
            </a:rPr>
            <a:t>KASUBBAG KEUANGAN DAN PROGRAM</a:t>
          </a:r>
          <a:endParaRPr lang="id-ID" sz="14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ZAINAL ARIFIN, S.Sos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NIP 19701117 199103 1 008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PANGKAT GOL : Penata Muda TK. I /  III b</a:t>
          </a:r>
          <a:endParaRPr lang="id-ID" sz="1200" kern="1200" dirty="0">
            <a:latin typeface="Calibri" panose="020F0502020204030204" pitchFamily="34" charset="0"/>
          </a:endParaRPr>
        </a:p>
      </dsp:txBody>
      <dsp:txXfrm>
        <a:off x="878840" y="0"/>
        <a:ext cx="3007360" cy="1016000"/>
      </dsp:txXfrm>
    </dsp:sp>
    <dsp:sp modelId="{435E4053-7A2D-4CBA-9438-B5E65C2D9487}">
      <dsp:nvSpPr>
        <dsp:cNvPr id="0" name=""/>
        <dsp:cNvSpPr/>
      </dsp:nvSpPr>
      <dsp:spPr>
        <a:xfrm>
          <a:off x="101600" y="101600"/>
          <a:ext cx="777240" cy="81280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DF6A4-712C-4E5C-A826-331958BDA7A5}">
      <dsp:nvSpPr>
        <dsp:cNvPr id="0" name=""/>
        <dsp:cNvSpPr/>
      </dsp:nvSpPr>
      <dsp:spPr>
        <a:xfrm>
          <a:off x="0" y="0"/>
          <a:ext cx="3733800" cy="979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500" kern="1200" dirty="0" smtClean="0">
              <a:latin typeface="Calibri" panose="020F0502020204030204" pitchFamily="34" charset="0"/>
            </a:rPr>
            <a:t>KASI KESEJAHTERAAN RAKYAT</a:t>
          </a:r>
          <a:endParaRPr lang="id-ID" sz="15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KUSTIONO, S.Sos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NIP 1580607 198703 1 005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PANGKAT GOL: Penata TK. I  / III d</a:t>
          </a:r>
          <a:endParaRPr lang="id-ID" sz="1200" kern="1200" dirty="0">
            <a:latin typeface="Calibri" panose="020F0502020204030204" pitchFamily="34" charset="0"/>
          </a:endParaRPr>
        </a:p>
      </dsp:txBody>
      <dsp:txXfrm>
        <a:off x="844707" y="0"/>
        <a:ext cx="2889092" cy="979475"/>
      </dsp:txXfrm>
    </dsp:sp>
    <dsp:sp modelId="{D95CE395-65A7-40B2-A7CC-FEA6DA23CCCA}">
      <dsp:nvSpPr>
        <dsp:cNvPr id="0" name=""/>
        <dsp:cNvSpPr/>
      </dsp:nvSpPr>
      <dsp:spPr>
        <a:xfrm>
          <a:off x="97947" y="97947"/>
          <a:ext cx="746760" cy="78358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0824DA3-7538-48C8-8ADF-273D72CD91A9}">
      <dsp:nvSpPr>
        <dsp:cNvPr id="0" name=""/>
        <dsp:cNvSpPr/>
      </dsp:nvSpPr>
      <dsp:spPr>
        <a:xfrm>
          <a:off x="0" y="1077422"/>
          <a:ext cx="3733800" cy="97947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500" kern="1200" dirty="0" smtClean="0">
              <a:latin typeface="Calibri" panose="020F0502020204030204" pitchFamily="34" charset="0"/>
            </a:rPr>
            <a:t>KASI PMPD</a:t>
          </a:r>
          <a:endParaRPr lang="id-ID" sz="15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GUSTI  MESRANSYAH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NIP 19641117 198703 1 008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PANGKAT GOL : PENATA TK.I / III d</a:t>
          </a:r>
          <a:endParaRPr lang="id-ID" sz="1200" kern="1200" dirty="0">
            <a:latin typeface="Calibri" panose="020F0502020204030204" pitchFamily="34" charset="0"/>
          </a:endParaRPr>
        </a:p>
      </dsp:txBody>
      <dsp:txXfrm>
        <a:off x="844707" y="1077422"/>
        <a:ext cx="2889092" cy="979475"/>
      </dsp:txXfrm>
    </dsp:sp>
    <dsp:sp modelId="{97A88587-7ACD-479E-8ABB-98CA3A96D90B}">
      <dsp:nvSpPr>
        <dsp:cNvPr id="0" name=""/>
        <dsp:cNvSpPr/>
      </dsp:nvSpPr>
      <dsp:spPr>
        <a:xfrm>
          <a:off x="97947" y="1175370"/>
          <a:ext cx="746760" cy="78358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0ABA8-8668-46DF-8248-A78EDBCE19B9}">
      <dsp:nvSpPr>
        <dsp:cNvPr id="0" name=""/>
        <dsp:cNvSpPr/>
      </dsp:nvSpPr>
      <dsp:spPr>
        <a:xfrm>
          <a:off x="0" y="0"/>
          <a:ext cx="4191000" cy="990600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>
              <a:latin typeface="Calibri" panose="020F0502020204030204" pitchFamily="34" charset="0"/>
            </a:rPr>
            <a:t>SEKCAM</a:t>
          </a:r>
          <a:endParaRPr lang="id-ID" sz="16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H.RADIANSYAH,S.Sos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NIP 19630415 198703 1 019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PANGKAT GOLONGAN : PEMBINA / IV.a</a:t>
          </a:r>
          <a:endParaRPr lang="id-ID" sz="1200" kern="1200" dirty="0">
            <a:latin typeface="Calibri" panose="020F0502020204030204" pitchFamily="34" charset="0"/>
          </a:endParaRPr>
        </a:p>
      </dsp:txBody>
      <dsp:txXfrm>
        <a:off x="937260" y="0"/>
        <a:ext cx="3253739" cy="990600"/>
      </dsp:txXfrm>
    </dsp:sp>
    <dsp:sp modelId="{8138636A-45A8-4008-855C-29A859B0230D}">
      <dsp:nvSpPr>
        <dsp:cNvPr id="0" name=""/>
        <dsp:cNvSpPr/>
      </dsp:nvSpPr>
      <dsp:spPr>
        <a:xfrm>
          <a:off x="138115" y="99060"/>
          <a:ext cx="760088" cy="79248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C0EDE-F7FA-4362-A1E2-0634207E9837}">
      <dsp:nvSpPr>
        <dsp:cNvPr id="0" name=""/>
        <dsp:cNvSpPr/>
      </dsp:nvSpPr>
      <dsp:spPr>
        <a:xfrm>
          <a:off x="0" y="0"/>
          <a:ext cx="3886200" cy="990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>
              <a:latin typeface="Calibri" panose="020F0502020204030204" pitchFamily="34" charset="0"/>
            </a:rPr>
            <a:t>KASUBBAG KEPEGAWAIAN DAN UMUM</a:t>
          </a:r>
          <a:endParaRPr lang="id-ID" sz="14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H. SUPARDI, SP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NIP 19620816 198711 1 001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PANGKAT GOL : PENATA TK.I / III d</a:t>
          </a:r>
          <a:endParaRPr lang="id-ID" sz="1200" kern="1200" dirty="0">
            <a:latin typeface="Calibri" panose="020F0502020204030204" pitchFamily="34" charset="0"/>
          </a:endParaRPr>
        </a:p>
      </dsp:txBody>
      <dsp:txXfrm>
        <a:off x="876300" y="0"/>
        <a:ext cx="3009900" cy="990600"/>
      </dsp:txXfrm>
    </dsp:sp>
    <dsp:sp modelId="{3041DCAF-A4FC-4B63-AC88-742E2EAA2F53}">
      <dsp:nvSpPr>
        <dsp:cNvPr id="0" name=""/>
        <dsp:cNvSpPr/>
      </dsp:nvSpPr>
      <dsp:spPr>
        <a:xfrm>
          <a:off x="99059" y="99060"/>
          <a:ext cx="777240" cy="79248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B0368-8428-4031-A9D0-E9F693CC57CC}">
      <dsp:nvSpPr>
        <dsp:cNvPr id="0" name=""/>
        <dsp:cNvSpPr/>
      </dsp:nvSpPr>
      <dsp:spPr>
        <a:xfrm>
          <a:off x="0" y="0"/>
          <a:ext cx="4027714" cy="1213187"/>
        </a:xfrm>
        <a:prstGeom prst="roundRect">
          <a:avLst>
            <a:gd name="adj" fmla="val 10000"/>
          </a:avLst>
        </a:prstGeom>
        <a:solidFill>
          <a:srgbClr val="A5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900" kern="1200" dirty="0" smtClean="0">
            <a:latin typeface="Calibri" panose="020F0502020204030204" pitchFamily="34" charset="0"/>
          </a:endParaRP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b="1" kern="1200" dirty="0" smtClean="0">
              <a:latin typeface="Calibri" panose="020F0502020204030204" pitchFamily="34" charset="0"/>
            </a:rPr>
            <a:t>CAMAT</a:t>
          </a:r>
          <a:endParaRPr lang="id-ID" sz="1400" b="1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SYAIFUDDIN ZUHRI, S.Sos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NIP 19630820 198402 1 003</a:t>
          </a:r>
          <a:endParaRPr lang="id-ID" sz="1200" kern="1200" dirty="0">
            <a:latin typeface="Calibri" panose="020F050202020403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200" kern="1200" dirty="0" smtClean="0">
              <a:latin typeface="Calibri" panose="020F0502020204030204" pitchFamily="34" charset="0"/>
            </a:rPr>
            <a:t>PANGKAT GOLONGAN : PEMBINA / IV A</a:t>
          </a:r>
          <a:endParaRPr lang="id-ID" sz="1200" kern="1200" dirty="0">
            <a:latin typeface="Calibri" panose="020F0502020204030204" pitchFamily="34" charset="0"/>
          </a:endParaRPr>
        </a:p>
      </dsp:txBody>
      <dsp:txXfrm>
        <a:off x="926861" y="0"/>
        <a:ext cx="3100852" cy="1213187"/>
      </dsp:txXfrm>
    </dsp:sp>
    <dsp:sp modelId="{6ACED27D-1766-4370-8385-811C08E58F7F}">
      <dsp:nvSpPr>
        <dsp:cNvPr id="0" name=""/>
        <dsp:cNvSpPr/>
      </dsp:nvSpPr>
      <dsp:spPr>
        <a:xfrm>
          <a:off x="48094" y="121318"/>
          <a:ext cx="805542" cy="97054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DC158-D5CF-44D3-AC74-FD003E28D70A}">
      <dsp:nvSpPr>
        <dsp:cNvPr id="0" name=""/>
        <dsp:cNvSpPr/>
      </dsp:nvSpPr>
      <dsp:spPr>
        <a:xfrm rot="2514857">
          <a:off x="2536182" y="3599912"/>
          <a:ext cx="631731" cy="57832"/>
        </a:xfrm>
        <a:custGeom>
          <a:avLst/>
          <a:gdLst/>
          <a:ahLst/>
          <a:cxnLst/>
          <a:rect l="0" t="0" r="0" b="0"/>
          <a:pathLst>
            <a:path>
              <a:moveTo>
                <a:pt x="0" y="28916"/>
              </a:moveTo>
              <a:lnTo>
                <a:pt x="631731" y="28916"/>
              </a:lnTo>
            </a:path>
          </a:pathLst>
        </a:custGeom>
        <a:noFill/>
        <a:ln w="31750" cap="flat" cmpd="sng" algn="ctr">
          <a:solidFill>
            <a:schemeClr val="bg1">
              <a:lumMod val="75000"/>
            </a:schemeClr>
          </a:solidFill>
          <a:prstDash val="sys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94016-D3A5-4FCE-8301-70944FF87E8F}">
      <dsp:nvSpPr>
        <dsp:cNvPr id="0" name=""/>
        <dsp:cNvSpPr/>
      </dsp:nvSpPr>
      <dsp:spPr>
        <a:xfrm rot="69699">
          <a:off x="2616907" y="2609975"/>
          <a:ext cx="887770" cy="57832"/>
        </a:xfrm>
        <a:custGeom>
          <a:avLst/>
          <a:gdLst/>
          <a:ahLst/>
          <a:cxnLst/>
          <a:rect l="0" t="0" r="0" b="0"/>
          <a:pathLst>
            <a:path>
              <a:moveTo>
                <a:pt x="0" y="28916"/>
              </a:moveTo>
              <a:lnTo>
                <a:pt x="887770" y="28916"/>
              </a:lnTo>
            </a:path>
          </a:pathLst>
        </a:custGeom>
        <a:noFill/>
        <a:ln w="31750" cap="flat" cmpd="sng" algn="ctr">
          <a:solidFill>
            <a:schemeClr val="bg1">
              <a:lumMod val="75000"/>
            </a:schemeClr>
          </a:solidFill>
          <a:prstDash val="sys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BCEA4B-0890-4220-9556-1CDDFB0A4512}">
      <dsp:nvSpPr>
        <dsp:cNvPr id="0" name=""/>
        <dsp:cNvSpPr/>
      </dsp:nvSpPr>
      <dsp:spPr>
        <a:xfrm rot="19308135">
          <a:off x="2496647" y="1528587"/>
          <a:ext cx="1124149" cy="57832"/>
        </a:xfrm>
        <a:custGeom>
          <a:avLst/>
          <a:gdLst/>
          <a:ahLst/>
          <a:cxnLst/>
          <a:rect l="0" t="0" r="0" b="0"/>
          <a:pathLst>
            <a:path>
              <a:moveTo>
                <a:pt x="0" y="28916"/>
              </a:moveTo>
              <a:lnTo>
                <a:pt x="1124149" y="28916"/>
              </a:lnTo>
            </a:path>
          </a:pathLst>
        </a:custGeom>
        <a:noFill/>
        <a:ln w="31750" cap="flat" cmpd="sng" algn="ctr">
          <a:solidFill>
            <a:schemeClr val="bg1">
              <a:lumMod val="75000"/>
            </a:schemeClr>
          </a:solidFill>
          <a:prstDash val="sysDot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4EAD3-1682-4678-A02B-7707F22B1C85}">
      <dsp:nvSpPr>
        <dsp:cNvPr id="0" name=""/>
        <dsp:cNvSpPr/>
      </dsp:nvSpPr>
      <dsp:spPr>
        <a:xfrm>
          <a:off x="436121" y="1328814"/>
          <a:ext cx="2565737" cy="256573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BA93AC-D3AD-4B28-9115-39B8C4A3C7C0}">
      <dsp:nvSpPr>
        <dsp:cNvPr id="0" name=""/>
        <dsp:cNvSpPr/>
      </dsp:nvSpPr>
      <dsp:spPr>
        <a:xfrm>
          <a:off x="3341494" y="7570"/>
          <a:ext cx="1485469" cy="1486008"/>
        </a:xfrm>
        <a:prstGeom prst="ellipse">
          <a:avLst/>
        </a:prstGeom>
        <a:solidFill>
          <a:srgbClr val="00B050"/>
        </a:solidFill>
        <a:ln w="127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Substantif</a:t>
          </a:r>
          <a:endParaRPr lang="en-US" sz="2000" kern="1200" dirty="0"/>
        </a:p>
      </dsp:txBody>
      <dsp:txXfrm>
        <a:off x="3559036" y="225191"/>
        <a:ext cx="1050385" cy="1050766"/>
      </dsp:txXfrm>
    </dsp:sp>
    <dsp:sp modelId="{165DC621-B2C0-4549-964A-6C5A16796B82}">
      <dsp:nvSpPr>
        <dsp:cNvPr id="0" name=""/>
        <dsp:cNvSpPr/>
      </dsp:nvSpPr>
      <dsp:spPr>
        <a:xfrm>
          <a:off x="5048374" y="7570"/>
          <a:ext cx="2228204" cy="1486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>
              <a:latin typeface="Calibri" panose="020F0502020204030204" pitchFamily="34" charset="0"/>
            </a:rPr>
            <a:t>Perbub</a:t>
          </a:r>
          <a:r>
            <a:rPr lang="en-US" sz="1800" kern="1200" dirty="0" smtClean="0">
              <a:latin typeface="Calibri" panose="020F0502020204030204" pitchFamily="34" charset="0"/>
            </a:rPr>
            <a:t> </a:t>
          </a:r>
          <a:r>
            <a:rPr lang="en-US" sz="1800" kern="1200" dirty="0" err="1" smtClean="0">
              <a:latin typeface="Calibri" panose="020F0502020204030204" pitchFamily="34" charset="0"/>
            </a:rPr>
            <a:t>Bupati</a:t>
          </a:r>
          <a:r>
            <a:rPr lang="en-US" sz="1800" kern="1200" dirty="0" smtClean="0">
              <a:latin typeface="Calibri" panose="020F0502020204030204" pitchFamily="34" charset="0"/>
            </a:rPr>
            <a:t> </a:t>
          </a:r>
          <a:r>
            <a:rPr lang="en-US" sz="1800" kern="1200" dirty="0" err="1" smtClean="0">
              <a:latin typeface="Calibri" panose="020F0502020204030204" pitchFamily="34" charset="0"/>
            </a:rPr>
            <a:t>Paser</a:t>
          </a:r>
          <a:r>
            <a:rPr lang="en-US" sz="1800" kern="1200" dirty="0" smtClean="0">
              <a:latin typeface="Calibri" panose="020F0502020204030204" pitchFamily="34" charset="0"/>
            </a:rPr>
            <a:t> </a:t>
          </a:r>
          <a:r>
            <a:rPr lang="en-US" sz="1800" kern="1200" dirty="0" err="1" smtClean="0">
              <a:latin typeface="Calibri" panose="020F0502020204030204" pitchFamily="34" charset="0"/>
            </a:rPr>
            <a:t>Nomor</a:t>
          </a:r>
          <a:r>
            <a:rPr lang="en-US" sz="1800" kern="1200" dirty="0" smtClean="0">
              <a:latin typeface="Calibri" panose="020F0502020204030204" pitchFamily="34" charset="0"/>
            </a:rPr>
            <a:t> 11 </a:t>
          </a:r>
          <a:r>
            <a:rPr lang="en-US" sz="1800" kern="1200" dirty="0" err="1" smtClean="0">
              <a:latin typeface="Calibri" panose="020F0502020204030204" pitchFamily="34" charset="0"/>
            </a:rPr>
            <a:t>Tahun</a:t>
          </a:r>
          <a:r>
            <a:rPr lang="en-US" sz="1800" kern="1200" dirty="0" smtClean="0">
              <a:latin typeface="Calibri" panose="020F0502020204030204" pitchFamily="34" charset="0"/>
            </a:rPr>
            <a:t> 2012</a:t>
          </a:r>
          <a:r>
            <a:rPr lang="id-ID" sz="1800" kern="1200" dirty="0" smtClean="0">
              <a:latin typeface="Calibri" panose="020F0502020204030204" pitchFamily="34" charset="0"/>
            </a:rPr>
            <a:t> (Pendelegasian Sebagian Kewenangan)</a:t>
          </a:r>
          <a:r>
            <a:rPr lang="en-US" sz="1800" kern="1200" dirty="0" smtClean="0">
              <a:latin typeface="Calibri" panose="020F0502020204030204" pitchFamily="34" charset="0"/>
            </a:rPr>
            <a:t> </a:t>
          </a:r>
          <a:endParaRPr lang="en-US" sz="1800" kern="1200" dirty="0">
            <a:latin typeface="Calibri" panose="020F0502020204030204" pitchFamily="34" charset="0"/>
          </a:endParaRPr>
        </a:p>
      </dsp:txBody>
      <dsp:txXfrm>
        <a:off x="5048374" y="7570"/>
        <a:ext cx="2228204" cy="1486008"/>
      </dsp:txXfrm>
    </dsp:sp>
    <dsp:sp modelId="{2351FE39-4179-4DB3-94A8-84EFD1524303}">
      <dsp:nvSpPr>
        <dsp:cNvPr id="0" name=""/>
        <dsp:cNvSpPr/>
      </dsp:nvSpPr>
      <dsp:spPr>
        <a:xfrm>
          <a:off x="3504410" y="1901684"/>
          <a:ext cx="1584040" cy="1524525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Calibri" panose="020F0502020204030204" pitchFamily="34" charset="0"/>
            </a:rPr>
            <a:t>Administratif</a:t>
          </a:r>
          <a:endParaRPr lang="en-US" sz="1600" kern="1200" dirty="0">
            <a:latin typeface="Calibri" panose="020F0502020204030204" pitchFamily="34" charset="0"/>
          </a:endParaRPr>
        </a:p>
      </dsp:txBody>
      <dsp:txXfrm>
        <a:off x="3736387" y="2124946"/>
        <a:ext cx="1120086" cy="1078001"/>
      </dsp:txXfrm>
    </dsp:sp>
    <dsp:sp modelId="{0BE2FF25-E3C6-4F63-A072-FBDC9C3F6BED}">
      <dsp:nvSpPr>
        <dsp:cNvPr id="0" name=""/>
        <dsp:cNvSpPr/>
      </dsp:nvSpPr>
      <dsp:spPr>
        <a:xfrm>
          <a:off x="5186647" y="1901684"/>
          <a:ext cx="2376060" cy="1524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>
              <a:latin typeface="Calibri" panose="020F0502020204030204" pitchFamily="34" charset="0"/>
            </a:rPr>
            <a:t>Perbub</a:t>
          </a:r>
          <a:r>
            <a:rPr lang="en-US" sz="1800" kern="1200" dirty="0" smtClean="0">
              <a:latin typeface="Calibri" panose="020F0502020204030204" pitchFamily="34" charset="0"/>
            </a:rPr>
            <a:t> </a:t>
          </a:r>
          <a:r>
            <a:rPr lang="en-US" sz="1800" kern="1200" dirty="0" err="1" smtClean="0">
              <a:latin typeface="Calibri" panose="020F0502020204030204" pitchFamily="34" charset="0"/>
            </a:rPr>
            <a:t>Paser</a:t>
          </a:r>
          <a:r>
            <a:rPr lang="en-US" sz="1800" kern="1200" dirty="0" smtClean="0">
              <a:latin typeface="Calibri" panose="020F0502020204030204" pitchFamily="34" charset="0"/>
            </a:rPr>
            <a:t> </a:t>
          </a:r>
          <a:r>
            <a:rPr lang="en-US" sz="1800" kern="1200" dirty="0" err="1" smtClean="0">
              <a:latin typeface="Calibri" panose="020F0502020204030204" pitchFamily="34" charset="0"/>
            </a:rPr>
            <a:t>Nomor</a:t>
          </a:r>
          <a:r>
            <a:rPr lang="en-US" sz="1800" kern="1200" dirty="0" smtClean="0">
              <a:latin typeface="Calibri" panose="020F0502020204030204" pitchFamily="34" charset="0"/>
            </a:rPr>
            <a:t> 37 </a:t>
          </a:r>
          <a:r>
            <a:rPr lang="en-US" sz="1800" kern="1200" dirty="0" err="1" smtClean="0">
              <a:latin typeface="Calibri" panose="020F0502020204030204" pitchFamily="34" charset="0"/>
            </a:rPr>
            <a:t>Tahun</a:t>
          </a:r>
          <a:r>
            <a:rPr lang="en-US" sz="1800" kern="1200" dirty="0" smtClean="0">
              <a:latin typeface="Calibri" panose="020F0502020204030204" pitchFamily="34" charset="0"/>
            </a:rPr>
            <a:t> 2012</a:t>
          </a:r>
          <a:r>
            <a:rPr lang="id-ID" sz="1800" kern="1200" dirty="0" smtClean="0">
              <a:latin typeface="Calibri" panose="020F0502020204030204" pitchFamily="34" charset="0"/>
            </a:rPr>
            <a:t> (Standart Pelayanan)</a:t>
          </a:r>
          <a:endParaRPr lang="en-US" sz="1800" kern="1200" dirty="0">
            <a:latin typeface="Calibri" panose="020F050202020403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>
              <a:latin typeface="Calibri" panose="020F0502020204030204" pitchFamily="34" charset="0"/>
            </a:rPr>
            <a:t>Perbub</a:t>
          </a:r>
          <a:r>
            <a:rPr lang="en-US" sz="1800" kern="1200" dirty="0" smtClean="0">
              <a:latin typeface="Calibri" panose="020F0502020204030204" pitchFamily="34" charset="0"/>
            </a:rPr>
            <a:t> </a:t>
          </a:r>
          <a:r>
            <a:rPr lang="en-US" sz="1800" kern="1200" dirty="0" err="1" smtClean="0">
              <a:latin typeface="Calibri" panose="020F0502020204030204" pitchFamily="34" charset="0"/>
            </a:rPr>
            <a:t>Paser</a:t>
          </a:r>
          <a:r>
            <a:rPr lang="en-US" sz="1800" kern="1200" dirty="0" smtClean="0">
              <a:latin typeface="Calibri" panose="020F0502020204030204" pitchFamily="34" charset="0"/>
            </a:rPr>
            <a:t> </a:t>
          </a:r>
          <a:r>
            <a:rPr lang="en-US" sz="1800" kern="1200" dirty="0" err="1" smtClean="0">
              <a:latin typeface="Calibri" panose="020F0502020204030204" pitchFamily="34" charset="0"/>
            </a:rPr>
            <a:t>Nomor</a:t>
          </a:r>
          <a:r>
            <a:rPr lang="en-US" sz="1800" kern="1200" dirty="0" smtClean="0">
              <a:latin typeface="Calibri" panose="020F0502020204030204" pitchFamily="34" charset="0"/>
            </a:rPr>
            <a:t> 30 </a:t>
          </a:r>
          <a:r>
            <a:rPr lang="en-US" sz="1800" kern="1200" dirty="0" err="1" smtClean="0">
              <a:latin typeface="Calibri" panose="020F0502020204030204" pitchFamily="34" charset="0"/>
            </a:rPr>
            <a:t>Tahun</a:t>
          </a:r>
          <a:r>
            <a:rPr lang="en-US" sz="1800" kern="1200" dirty="0" smtClean="0">
              <a:latin typeface="Calibri" panose="020F0502020204030204" pitchFamily="34" charset="0"/>
            </a:rPr>
            <a:t> 2009</a:t>
          </a:r>
          <a:r>
            <a:rPr lang="id-ID" sz="1800" kern="1200" dirty="0" smtClean="0">
              <a:latin typeface="Calibri" panose="020F0502020204030204" pitchFamily="34" charset="0"/>
            </a:rPr>
            <a:t> (Uraian Tugas Kecamatan</a:t>
          </a:r>
          <a:endParaRPr lang="en-US" sz="1800" kern="1200" dirty="0">
            <a:latin typeface="Calibri" panose="020F0502020204030204" pitchFamily="34" charset="0"/>
          </a:endParaRPr>
        </a:p>
      </dsp:txBody>
      <dsp:txXfrm>
        <a:off x="5186647" y="1901684"/>
        <a:ext cx="2376060" cy="1524525"/>
      </dsp:txXfrm>
    </dsp:sp>
    <dsp:sp modelId="{8176EEDF-F573-4220-AC4D-C8DBE2CCB231}">
      <dsp:nvSpPr>
        <dsp:cNvPr id="0" name=""/>
        <dsp:cNvSpPr/>
      </dsp:nvSpPr>
      <dsp:spPr>
        <a:xfrm>
          <a:off x="2866051" y="3553013"/>
          <a:ext cx="1727916" cy="1727916"/>
        </a:xfrm>
        <a:prstGeom prst="ellipse">
          <a:avLst/>
        </a:prstGeom>
        <a:solidFill>
          <a:schemeClr val="tx1">
            <a:lumMod val="65000"/>
          </a:schemeClr>
        </a:solidFill>
        <a:ln w="12700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Calibri" panose="020F0502020204030204" pitchFamily="34" charset="0"/>
            </a:rPr>
            <a:t>Teknis</a:t>
          </a:r>
          <a:endParaRPr lang="en-US" sz="1200" kern="1200" dirty="0">
            <a:latin typeface="Calibri" panose="020F0502020204030204" pitchFamily="34" charset="0"/>
          </a:endParaRPr>
        </a:p>
      </dsp:txBody>
      <dsp:txXfrm>
        <a:off x="3119098" y="3806060"/>
        <a:ext cx="1221822" cy="1221822"/>
      </dsp:txXfrm>
    </dsp:sp>
    <dsp:sp modelId="{C302A07B-55BD-4964-87A5-153E84EB806C}">
      <dsp:nvSpPr>
        <dsp:cNvPr id="0" name=""/>
        <dsp:cNvSpPr/>
      </dsp:nvSpPr>
      <dsp:spPr>
        <a:xfrm>
          <a:off x="4512319" y="3553013"/>
          <a:ext cx="2591874" cy="1727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800" kern="1200" dirty="0" smtClean="0">
              <a:latin typeface="Calibri" panose="020F0502020204030204" pitchFamily="34" charset="0"/>
            </a:rPr>
            <a:t>Sarana Prasarana PATEN</a:t>
          </a:r>
          <a:endParaRPr lang="en-US" sz="1800" kern="1200" dirty="0">
            <a:latin typeface="Calibri" panose="020F0502020204030204" pitchFamily="34" charset="0"/>
          </a:endParaRPr>
        </a:p>
      </dsp:txBody>
      <dsp:txXfrm>
        <a:off x="4512319" y="3553013"/>
        <a:ext cx="2591874" cy="1727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#3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4#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#5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#6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67BFB-9A11-4BBC-BA67-92684D43543B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F15BC-9B6A-4A08-9F13-C396FE140CA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5859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 numCol="2" spcCol="168730">
            <a:noAutofit/>
          </a:bodyPr>
          <a:lstStyle/>
          <a:p>
            <a:r>
              <a:rPr lang="en-US" b="1" dirty="0"/>
              <a:t>Animated radial list with picture</a:t>
            </a:r>
          </a:p>
          <a:p>
            <a:r>
              <a:rPr lang="en-US" dirty="0"/>
              <a:t>(Intermediate)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To reproduce the SmartArt effects on this slide, do the following:</a:t>
            </a: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On the </a:t>
            </a:r>
            <a:r>
              <a:rPr lang="en-US" sz="1100" b="1" dirty="0"/>
              <a:t>Home</a:t>
            </a:r>
            <a:r>
              <a:rPr lang="en-US" sz="1100" dirty="0"/>
              <a:t> tab, in the </a:t>
            </a:r>
            <a:r>
              <a:rPr lang="en-US" sz="1100" b="1" dirty="0"/>
              <a:t>Slides</a:t>
            </a:r>
            <a:r>
              <a:rPr lang="en-US" sz="1100" dirty="0"/>
              <a:t> group, click </a:t>
            </a:r>
            <a:r>
              <a:rPr lang="en-US" sz="1100" b="1" dirty="0"/>
              <a:t>Layout</a:t>
            </a:r>
            <a:r>
              <a:rPr lang="en-US" sz="1100" dirty="0"/>
              <a:t>, and then click </a:t>
            </a:r>
            <a:r>
              <a:rPr lang="en-US" sz="1100" b="1" dirty="0"/>
              <a:t>Blank</a:t>
            </a:r>
            <a:r>
              <a:rPr lang="en-US" sz="1100" dirty="0"/>
              <a:t>. </a:t>
            </a:r>
            <a:endParaRPr lang="en-US" dirty="0" smtClean="0"/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On the </a:t>
            </a:r>
            <a:r>
              <a:rPr lang="en-US" sz="1100" b="1" dirty="0"/>
              <a:t>Insert tab</a:t>
            </a:r>
            <a:r>
              <a:rPr lang="en-US" sz="1100" dirty="0"/>
              <a:t>, in the </a:t>
            </a:r>
            <a:r>
              <a:rPr lang="en-US" sz="1100" b="1" dirty="0"/>
              <a:t>Illustrations</a:t>
            </a:r>
            <a:r>
              <a:rPr lang="en-US" sz="1100" dirty="0"/>
              <a:t> group, click </a:t>
            </a:r>
            <a:r>
              <a:rPr lang="en-US" sz="1100" b="1" dirty="0"/>
              <a:t>SmartArt</a:t>
            </a:r>
            <a:r>
              <a:rPr lang="en-US" sz="1100" dirty="0"/>
              <a:t>. In the </a:t>
            </a:r>
            <a:r>
              <a:rPr lang="en-US" sz="1100" b="1" dirty="0"/>
              <a:t>Choose a SmartArt Graphic</a:t>
            </a:r>
            <a:r>
              <a:rPr lang="en-US" sz="1100" dirty="0"/>
              <a:t> dialog box, in the left pane, click </a:t>
            </a:r>
            <a:r>
              <a:rPr lang="en-US" sz="1100" b="1" dirty="0"/>
              <a:t>Relationship</a:t>
            </a:r>
            <a:r>
              <a:rPr lang="en-US" sz="1100" dirty="0"/>
              <a:t>. In the </a:t>
            </a:r>
            <a:r>
              <a:rPr lang="en-US" sz="1100" b="1" dirty="0"/>
              <a:t>Relationship </a:t>
            </a:r>
            <a:r>
              <a:rPr lang="en-US" sz="1100" dirty="0"/>
              <a:t>pane, click </a:t>
            </a:r>
            <a:r>
              <a:rPr lang="en-US" sz="1100" b="1" dirty="0"/>
              <a:t>Radial List</a:t>
            </a:r>
            <a:r>
              <a:rPr lang="en-US" sz="1100" dirty="0"/>
              <a:t>, and then click </a:t>
            </a:r>
            <a:r>
              <a:rPr lang="en-US" sz="1100" b="1" dirty="0"/>
              <a:t>OK</a:t>
            </a:r>
            <a:r>
              <a:rPr lang="en-US" sz="1100" dirty="0"/>
              <a:t> to insert the graphic into the slide. </a:t>
            </a: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To enter text, select the graphic, and then click one of the arrows on the left border. In the </a:t>
            </a:r>
            <a:r>
              <a:rPr lang="en-US" sz="1100" b="1" dirty="0"/>
              <a:t>Type your text here </a:t>
            </a:r>
            <a:r>
              <a:rPr lang="en-US" sz="1100" dirty="0"/>
              <a:t>dialog box, in the top level bullets, enter the text for the three, smaller circle shapes in the graphic. In the second-level bullets, type the text for the bullets to the right of the three, smaller circle shapes.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On the slide, select the SmartArt, and then on the </a:t>
            </a:r>
            <a:r>
              <a:rPr lang="en-US" sz="1100" b="1" dirty="0"/>
              <a:t>Design</a:t>
            </a:r>
            <a:r>
              <a:rPr lang="en-US" sz="1100" dirty="0"/>
              <a:t> tab, in the </a:t>
            </a:r>
            <a:r>
              <a:rPr lang="en-US" sz="1100" b="1" dirty="0"/>
              <a:t>Themes</a:t>
            </a:r>
            <a:r>
              <a:rPr lang="en-US" sz="1100" dirty="0"/>
              <a:t> group, click </a:t>
            </a:r>
            <a:r>
              <a:rPr lang="en-US" sz="1100" b="1" dirty="0"/>
              <a:t>Colors</a:t>
            </a:r>
            <a:r>
              <a:rPr lang="en-US" sz="1100" dirty="0"/>
              <a:t>, and under </a:t>
            </a:r>
            <a:r>
              <a:rPr lang="en-US" sz="1100" b="1" dirty="0"/>
              <a:t>Built-In</a:t>
            </a:r>
            <a:r>
              <a:rPr lang="en-US" sz="1100" dirty="0"/>
              <a:t>, select </a:t>
            </a:r>
            <a:r>
              <a:rPr lang="en-US" sz="1100" b="1" dirty="0"/>
              <a:t>Technic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Press and hold CTRL, and on the slide, select the large circle and all three small circles.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On the </a:t>
            </a:r>
            <a:r>
              <a:rPr lang="en-US" sz="1100" b="1" dirty="0"/>
              <a:t>Home</a:t>
            </a:r>
            <a:r>
              <a:rPr lang="en-US" sz="1100" dirty="0"/>
              <a:t> tab, in the </a:t>
            </a:r>
            <a:r>
              <a:rPr lang="en-US" sz="1100" b="1" dirty="0"/>
              <a:t>Drawing</a:t>
            </a:r>
            <a:r>
              <a:rPr lang="en-US" sz="1100" dirty="0"/>
              <a:t> group, click the arrow to the right of </a:t>
            </a:r>
            <a:r>
              <a:rPr lang="en-US" sz="1100" b="1" dirty="0"/>
              <a:t>Shape</a:t>
            </a:r>
            <a:r>
              <a:rPr lang="en-US" sz="1100" dirty="0"/>
              <a:t> </a:t>
            </a:r>
            <a:r>
              <a:rPr lang="en-US" sz="1100" b="1" dirty="0"/>
              <a:t>Effects</a:t>
            </a:r>
            <a:r>
              <a:rPr lang="en-US" sz="1100" dirty="0"/>
              <a:t>, point to </a:t>
            </a:r>
            <a:r>
              <a:rPr lang="en-US" sz="1100" b="1" dirty="0"/>
              <a:t>Preset</a:t>
            </a:r>
            <a:r>
              <a:rPr lang="en-US" sz="1100" dirty="0"/>
              <a:t>, and under </a:t>
            </a:r>
            <a:r>
              <a:rPr lang="en-US" sz="1100" b="1" dirty="0"/>
              <a:t>Presets</a:t>
            </a:r>
            <a:r>
              <a:rPr lang="en-US" sz="1100" dirty="0"/>
              <a:t> and select </a:t>
            </a:r>
            <a:r>
              <a:rPr lang="en-US" sz="1100" b="1" dirty="0"/>
              <a:t>Preset</a:t>
            </a:r>
            <a:r>
              <a:rPr lang="en-US" sz="1100" dirty="0"/>
              <a:t> </a:t>
            </a:r>
            <a:r>
              <a:rPr lang="en-US" sz="1100" b="1" dirty="0"/>
              <a:t>2 </a:t>
            </a:r>
            <a:r>
              <a:rPr lang="en-US" sz="1100" dirty="0"/>
              <a:t>(first row, the second option from the left).</a:t>
            </a: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On the slide, click on the picture icon in the center of the large circle. In the </a:t>
            </a:r>
            <a:r>
              <a:rPr lang="en-US" sz="1100" b="1" dirty="0"/>
              <a:t>Insert Picture </a:t>
            </a:r>
            <a:r>
              <a:rPr lang="en-US" sz="1100" dirty="0"/>
              <a:t>dialog box, select a picture, and then click </a:t>
            </a:r>
            <a:r>
              <a:rPr lang="en-US" sz="1100" b="1" dirty="0"/>
              <a:t>Insert</a:t>
            </a:r>
            <a:r>
              <a:rPr lang="en-US" sz="1100" dirty="0"/>
              <a:t>. </a:t>
            </a:r>
            <a:br>
              <a:rPr lang="en-US" sz="1100" dirty="0"/>
            </a:br>
            <a:r>
              <a:rPr lang="en-US" sz="1100" dirty="0"/>
              <a:t> (Notes: (1) If the picture in the large circle is distorted, tile the picture as a texture by selecting the large, picture-filled circle, and then on the </a:t>
            </a:r>
            <a:r>
              <a:rPr lang="en-US" sz="1100" b="1" dirty="0"/>
              <a:t>Home</a:t>
            </a:r>
            <a:r>
              <a:rPr lang="en-US" sz="1100" dirty="0"/>
              <a:t> tab, in the bottom right corner of the </a:t>
            </a:r>
            <a:r>
              <a:rPr lang="en-US" sz="1100" b="1" dirty="0"/>
              <a:t>Drawing</a:t>
            </a:r>
            <a:r>
              <a:rPr lang="en-US" sz="1100" dirty="0"/>
              <a:t> group, click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 launcher.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click </a:t>
            </a:r>
            <a:r>
              <a:rPr lang="en-US" sz="1100" b="1" dirty="0"/>
              <a:t>Fill</a:t>
            </a:r>
            <a:r>
              <a:rPr lang="en-US" sz="1100" dirty="0"/>
              <a:t> in the left pane, and in the </a:t>
            </a:r>
            <a:r>
              <a:rPr lang="en-US" sz="1100" b="1" dirty="0"/>
              <a:t>Fill</a:t>
            </a:r>
            <a:r>
              <a:rPr lang="en-US" sz="1100" dirty="0"/>
              <a:t> pane check </a:t>
            </a:r>
            <a:r>
              <a:rPr lang="en-US" sz="1100" b="1" dirty="0"/>
              <a:t>Tile</a:t>
            </a:r>
            <a:r>
              <a:rPr lang="en-US" sz="1100" dirty="0"/>
              <a:t> </a:t>
            </a:r>
            <a:r>
              <a:rPr lang="en-US" sz="1100" b="1" dirty="0"/>
              <a:t>picture as texture.</a:t>
            </a:r>
            <a:r>
              <a:rPr lang="en-US" sz="1100" dirty="0"/>
              <a:t> (2) If necessary, change the tile position of the picture within the shape. To do this,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in the </a:t>
            </a:r>
            <a:r>
              <a:rPr lang="en-US" sz="1100" b="1" dirty="0"/>
              <a:t>Fill</a:t>
            </a:r>
            <a:r>
              <a:rPr lang="en-US" sz="1100" dirty="0"/>
              <a:t> pane, under </a:t>
            </a:r>
            <a:r>
              <a:rPr lang="en-US" sz="1100" b="1" dirty="0"/>
              <a:t>Tiling</a:t>
            </a:r>
            <a:r>
              <a:rPr lang="en-US" sz="1100" dirty="0"/>
              <a:t> options, enter values into the </a:t>
            </a:r>
            <a:r>
              <a:rPr lang="en-US" sz="1100" b="1" dirty="0"/>
              <a:t>Offset</a:t>
            </a:r>
            <a:r>
              <a:rPr lang="en-US" sz="1100" dirty="0"/>
              <a:t> </a:t>
            </a:r>
            <a:r>
              <a:rPr lang="en-US" sz="1100" b="1" dirty="0"/>
              <a:t>X </a:t>
            </a:r>
            <a:r>
              <a:rPr lang="en-US" sz="1100" dirty="0"/>
              <a:t>and </a:t>
            </a:r>
            <a:r>
              <a:rPr lang="en-US" sz="1100" b="1" dirty="0"/>
              <a:t>Offset</a:t>
            </a:r>
            <a:r>
              <a:rPr lang="en-US" sz="1100" dirty="0"/>
              <a:t> </a:t>
            </a:r>
            <a:r>
              <a:rPr lang="en-US" sz="1100" b="1" dirty="0"/>
              <a:t>Y</a:t>
            </a:r>
            <a:r>
              <a:rPr lang="en-US" sz="1100" dirty="0"/>
              <a:t> boxes to reposition the focal point of the picture. To resize the picture,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in the </a:t>
            </a:r>
            <a:r>
              <a:rPr lang="en-US" sz="1100" b="1" dirty="0"/>
              <a:t>Fill</a:t>
            </a:r>
            <a:r>
              <a:rPr lang="en-US" sz="1100" dirty="0"/>
              <a:t> pane, under </a:t>
            </a:r>
            <a:r>
              <a:rPr lang="en-US" sz="1100" b="1" dirty="0"/>
              <a:t>Tiling</a:t>
            </a:r>
            <a:r>
              <a:rPr lang="en-US" sz="1100" dirty="0"/>
              <a:t> options, enter values into the </a:t>
            </a:r>
            <a:r>
              <a:rPr lang="en-US" sz="1100" b="1" dirty="0"/>
              <a:t>Scale X </a:t>
            </a:r>
            <a:r>
              <a:rPr lang="en-US" sz="1100" dirty="0"/>
              <a:t>and </a:t>
            </a:r>
            <a:r>
              <a:rPr lang="en-US" sz="1100" b="1" dirty="0"/>
              <a:t>Scale Y </a:t>
            </a:r>
            <a:r>
              <a:rPr lang="en-US" sz="1100" dirty="0"/>
              <a:t>boxes.)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Select the top, small circle in the SmartArt graphic. On the </a:t>
            </a:r>
            <a:r>
              <a:rPr lang="en-US" sz="1100" b="1" dirty="0"/>
              <a:t>Home</a:t>
            </a:r>
            <a:r>
              <a:rPr lang="en-US" sz="1100" dirty="0"/>
              <a:t> tab, in the bottom right corner of the </a:t>
            </a:r>
            <a:r>
              <a:rPr lang="en-US" sz="1100" b="1" dirty="0"/>
              <a:t>Drawing</a:t>
            </a:r>
            <a:r>
              <a:rPr lang="en-US" sz="1100" dirty="0"/>
              <a:t> group, click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 launcher.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click </a:t>
            </a:r>
            <a:r>
              <a:rPr lang="en-US" sz="1100" b="1" dirty="0"/>
              <a:t>Fill</a:t>
            </a:r>
            <a:r>
              <a:rPr lang="en-US" sz="1100" dirty="0"/>
              <a:t> in the left pane, and in the </a:t>
            </a:r>
            <a:r>
              <a:rPr lang="en-US" sz="1100" b="1" dirty="0"/>
              <a:t>Fill</a:t>
            </a:r>
            <a:r>
              <a:rPr lang="en-US" sz="1100" dirty="0"/>
              <a:t> pane click </a:t>
            </a:r>
            <a:r>
              <a:rPr lang="en-US" sz="1100" b="1" dirty="0"/>
              <a:t>Solid</a:t>
            </a:r>
            <a:r>
              <a:rPr lang="en-US" sz="1100" dirty="0"/>
              <a:t> </a:t>
            </a:r>
            <a:r>
              <a:rPr lang="en-US" sz="1100" b="1" dirty="0"/>
              <a:t>fill</a:t>
            </a:r>
            <a:r>
              <a:rPr lang="en-US" sz="1100" dirty="0"/>
              <a:t>, and then in the </a:t>
            </a:r>
            <a:r>
              <a:rPr lang="en-US" sz="1100" b="1" dirty="0"/>
              <a:t>Color</a:t>
            </a:r>
            <a:r>
              <a:rPr lang="en-US" sz="1100" dirty="0"/>
              <a:t> list select </a:t>
            </a:r>
            <a:r>
              <a:rPr lang="en-US" sz="1100" b="1" dirty="0"/>
              <a:t>Gray-25%, Background 2, Darker 75% </a:t>
            </a:r>
            <a:r>
              <a:rPr lang="en-US" sz="1100" dirty="0"/>
              <a:t>(fifth row, the third option from the left).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Select the middle small circle in the SmartArt graphic. On the </a:t>
            </a:r>
            <a:r>
              <a:rPr lang="en-US" sz="1100" b="1" dirty="0"/>
              <a:t>Home</a:t>
            </a:r>
            <a:r>
              <a:rPr lang="en-US" sz="1100" dirty="0"/>
              <a:t> tab, in the bottom right corner of the </a:t>
            </a:r>
            <a:r>
              <a:rPr lang="en-US" sz="1100" b="1" dirty="0"/>
              <a:t>Drawing</a:t>
            </a:r>
            <a:r>
              <a:rPr lang="en-US" sz="1100" dirty="0"/>
              <a:t> group, click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 launcher.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click </a:t>
            </a:r>
            <a:r>
              <a:rPr lang="en-US" sz="1100" b="1" dirty="0"/>
              <a:t>Fill</a:t>
            </a:r>
            <a:r>
              <a:rPr lang="en-US" sz="1100" dirty="0"/>
              <a:t> in the left pane, and in the </a:t>
            </a:r>
            <a:r>
              <a:rPr lang="en-US" sz="1100" b="1" dirty="0"/>
              <a:t>Fill</a:t>
            </a:r>
            <a:r>
              <a:rPr lang="en-US" sz="1100" dirty="0"/>
              <a:t> pane click </a:t>
            </a:r>
            <a:r>
              <a:rPr lang="en-US" sz="1100" b="1" dirty="0"/>
              <a:t>Solid</a:t>
            </a:r>
            <a:r>
              <a:rPr lang="en-US" sz="1100" dirty="0"/>
              <a:t> </a:t>
            </a:r>
            <a:r>
              <a:rPr lang="en-US" sz="1100" b="1" dirty="0"/>
              <a:t>fill</a:t>
            </a:r>
            <a:r>
              <a:rPr lang="en-US" sz="1100" dirty="0"/>
              <a:t>, and then in the </a:t>
            </a:r>
            <a:r>
              <a:rPr lang="en-US" sz="1100" b="1" dirty="0"/>
              <a:t>Color</a:t>
            </a:r>
            <a:r>
              <a:rPr lang="en-US" sz="1100" dirty="0"/>
              <a:t> list select </a:t>
            </a:r>
            <a:r>
              <a:rPr lang="en-US" sz="1100" b="1" dirty="0"/>
              <a:t>Gold, Accent 2 </a:t>
            </a:r>
            <a:r>
              <a:rPr lang="en-US" sz="1100" dirty="0"/>
              <a:t>(first row, the sixth option from the left).</a:t>
            </a:r>
            <a:endParaRPr lang="en-US" sz="1100" b="1" dirty="0"/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Select the bottom small circle in the SmartArt graphic. On the </a:t>
            </a:r>
            <a:r>
              <a:rPr lang="en-US" sz="1100" b="1" dirty="0"/>
              <a:t>Home</a:t>
            </a:r>
            <a:r>
              <a:rPr lang="en-US" sz="1100" dirty="0"/>
              <a:t> tab, in the bottom right corner of the </a:t>
            </a:r>
            <a:r>
              <a:rPr lang="en-US" sz="1100" b="1" dirty="0"/>
              <a:t>Drawing</a:t>
            </a:r>
            <a:r>
              <a:rPr lang="en-US" sz="1100" dirty="0"/>
              <a:t> group, click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 launcher. 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click </a:t>
            </a:r>
            <a:r>
              <a:rPr lang="en-US" sz="1100" b="1" dirty="0"/>
              <a:t>Fill</a:t>
            </a:r>
            <a:r>
              <a:rPr lang="en-US" sz="1100" dirty="0"/>
              <a:t> in the left pane, and in the </a:t>
            </a:r>
            <a:r>
              <a:rPr lang="en-US" sz="1100" b="1" dirty="0"/>
              <a:t>Fill</a:t>
            </a:r>
            <a:r>
              <a:rPr lang="en-US" sz="1100" dirty="0"/>
              <a:t> pane click </a:t>
            </a:r>
            <a:r>
              <a:rPr lang="en-US" sz="1100" b="1" dirty="0"/>
              <a:t>Solid</a:t>
            </a:r>
            <a:r>
              <a:rPr lang="en-US" sz="1100" dirty="0"/>
              <a:t> </a:t>
            </a:r>
            <a:r>
              <a:rPr lang="en-US" sz="1100" b="1" dirty="0"/>
              <a:t>fill</a:t>
            </a:r>
            <a:r>
              <a:rPr lang="en-US" sz="1100" dirty="0"/>
              <a:t>, and then in the </a:t>
            </a:r>
            <a:r>
              <a:rPr lang="en-US" sz="1100" b="1" dirty="0"/>
              <a:t>Color</a:t>
            </a:r>
            <a:r>
              <a:rPr lang="en-US" sz="1100" dirty="0"/>
              <a:t> list select </a:t>
            </a:r>
            <a:r>
              <a:rPr lang="en-US" sz="1100" b="1" dirty="0"/>
              <a:t>Lavender, Accent 3 </a:t>
            </a:r>
            <a:r>
              <a:rPr lang="en-US" sz="1100" dirty="0"/>
              <a:t>(first row, the seventh option from the left).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Press and hold CTRL, and select all three lines connecting the large circle to the three smaller circles. On the </a:t>
            </a:r>
            <a:r>
              <a:rPr lang="en-US" sz="1100" b="1" dirty="0"/>
              <a:t>Home</a:t>
            </a:r>
            <a:r>
              <a:rPr lang="en-US" sz="1100" dirty="0"/>
              <a:t> tab, in the bottom right corner of the </a:t>
            </a:r>
            <a:r>
              <a:rPr lang="en-US" sz="1100" b="1" dirty="0"/>
              <a:t>Drawing</a:t>
            </a:r>
            <a:r>
              <a:rPr lang="en-US" sz="1100" dirty="0"/>
              <a:t> group, click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 launcher. 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do the following: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Click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in the left pane, and in the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pane click </a:t>
            </a:r>
            <a:r>
              <a:rPr lang="en-US" sz="1100" b="1" dirty="0"/>
              <a:t>Solid</a:t>
            </a:r>
            <a:r>
              <a:rPr lang="en-US" sz="1100" dirty="0"/>
              <a:t> </a:t>
            </a:r>
            <a:r>
              <a:rPr lang="en-US" sz="1100" b="1" dirty="0"/>
              <a:t>line</a:t>
            </a:r>
            <a:r>
              <a:rPr lang="en-US" sz="1100" dirty="0"/>
              <a:t>.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Also in the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pane, in the </a:t>
            </a:r>
            <a:r>
              <a:rPr lang="en-US" sz="1100" b="1" dirty="0"/>
              <a:t>Color</a:t>
            </a:r>
            <a:r>
              <a:rPr lang="en-US" sz="1100" dirty="0"/>
              <a:t> list select </a:t>
            </a:r>
            <a:r>
              <a:rPr lang="en-US" sz="1100" b="1" dirty="0"/>
              <a:t>White, Background 1, Darker 25% </a:t>
            </a:r>
            <a:r>
              <a:rPr lang="en-US" sz="1100" dirty="0"/>
              <a:t>(fourth row, first option from the left).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Click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Style</a:t>
            </a:r>
            <a:r>
              <a:rPr lang="en-US" sz="1100" dirty="0"/>
              <a:t> in the left pane, and in the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Style</a:t>
            </a:r>
            <a:r>
              <a:rPr lang="en-US" sz="1100" dirty="0"/>
              <a:t> pane, in the </a:t>
            </a:r>
            <a:r>
              <a:rPr lang="en-US" sz="1100" b="1" dirty="0"/>
              <a:t>Width</a:t>
            </a:r>
            <a:r>
              <a:rPr lang="en-US" sz="1100" dirty="0"/>
              <a:t> box enter </a:t>
            </a:r>
            <a:r>
              <a:rPr lang="en-US" sz="1100" b="1" dirty="0"/>
              <a:t>2.5 pt</a:t>
            </a:r>
            <a:r>
              <a:rPr lang="en-US" sz="1100" dirty="0"/>
              <a:t>.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Also in the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Style</a:t>
            </a:r>
            <a:r>
              <a:rPr lang="en-US" sz="1100" dirty="0"/>
              <a:t> pane, in the </a:t>
            </a:r>
            <a:r>
              <a:rPr lang="en-US" sz="1100" b="1" dirty="0"/>
              <a:t>Dash</a:t>
            </a:r>
            <a:r>
              <a:rPr lang="en-US" sz="1100" dirty="0"/>
              <a:t> </a:t>
            </a:r>
            <a:r>
              <a:rPr lang="en-US" sz="1100" b="1" dirty="0"/>
              <a:t>type</a:t>
            </a:r>
            <a:r>
              <a:rPr lang="en-US" sz="1100" dirty="0"/>
              <a:t> list select </a:t>
            </a:r>
            <a:r>
              <a:rPr lang="en-US" sz="1100" b="1" dirty="0"/>
              <a:t>Round</a:t>
            </a:r>
            <a:r>
              <a:rPr lang="en-US" sz="1100" dirty="0"/>
              <a:t> </a:t>
            </a:r>
            <a:r>
              <a:rPr lang="en-US" sz="1100" b="1" dirty="0"/>
              <a:t>Dot </a:t>
            </a:r>
            <a:r>
              <a:rPr lang="en-US" sz="1100" dirty="0"/>
              <a:t>(second option from the top).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Press and hold CTRL, and select all three text boxes in the SmartArt graphic. On the </a:t>
            </a:r>
            <a:r>
              <a:rPr lang="en-US" sz="1100" b="1" dirty="0"/>
              <a:t>Home</a:t>
            </a:r>
            <a:r>
              <a:rPr lang="en-US" sz="1100" dirty="0"/>
              <a:t> tab, in the </a:t>
            </a:r>
            <a:r>
              <a:rPr lang="en-US" sz="1100" b="1" dirty="0"/>
              <a:t>Font</a:t>
            </a:r>
            <a:r>
              <a:rPr lang="en-US" sz="1100" dirty="0"/>
              <a:t> group, in the </a:t>
            </a:r>
            <a:r>
              <a:rPr lang="en-US" sz="1100" b="1" dirty="0"/>
              <a:t>Font</a:t>
            </a:r>
            <a:r>
              <a:rPr lang="en-US" sz="1100" dirty="0"/>
              <a:t> </a:t>
            </a:r>
            <a:r>
              <a:rPr lang="en-US" sz="1100" b="1" dirty="0"/>
              <a:t>Size</a:t>
            </a:r>
            <a:r>
              <a:rPr lang="en-US" sz="1100" dirty="0"/>
              <a:t> box enter </a:t>
            </a:r>
            <a:r>
              <a:rPr lang="en-US" sz="1100" b="1" dirty="0"/>
              <a:t>22 pt.</a:t>
            </a:r>
          </a:p>
          <a:p>
            <a:pPr marL="210912" indent="-210912"/>
            <a:endParaRPr lang="en-US" sz="1100" dirty="0"/>
          </a:p>
          <a:p>
            <a:pPr marL="210912" indent="-210912"/>
            <a:endParaRPr lang="en-US" sz="1100" dirty="0"/>
          </a:p>
          <a:p>
            <a:pPr marL="210912" indent="-210912"/>
            <a:r>
              <a:rPr lang="en-US" sz="1100" dirty="0"/>
              <a:t>To reproduce the animation effects on this slide, do the following: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Select the SmartArt graphic on the slide.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Advanced</a:t>
            </a:r>
            <a:r>
              <a:rPr lang="en-US" sz="1100" dirty="0"/>
              <a:t> </a:t>
            </a:r>
            <a:r>
              <a:rPr lang="en-US" sz="1100" b="1" dirty="0"/>
              <a:t>Animation</a:t>
            </a:r>
            <a:r>
              <a:rPr lang="en-US" sz="1100" dirty="0"/>
              <a:t> group, click </a:t>
            </a:r>
            <a:r>
              <a:rPr lang="en-US" sz="1100" b="1" dirty="0"/>
              <a:t>Add Animation</a:t>
            </a:r>
            <a:r>
              <a:rPr lang="en-US" sz="1100" dirty="0"/>
              <a:t>, and then under </a:t>
            </a:r>
            <a:r>
              <a:rPr lang="en-US" sz="1100" b="1" dirty="0"/>
              <a:t>Entrance</a:t>
            </a:r>
            <a:r>
              <a:rPr lang="en-US" sz="1100" dirty="0"/>
              <a:t> click </a:t>
            </a:r>
            <a:r>
              <a:rPr lang="en-US" sz="1100" b="1" dirty="0"/>
              <a:t>Fade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Also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Timing</a:t>
            </a:r>
            <a:r>
              <a:rPr lang="en-US" sz="1100" dirty="0"/>
              <a:t> group, do the following: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/>
              <a:t>In the </a:t>
            </a:r>
            <a:r>
              <a:rPr lang="en-US" sz="1100" b="1" dirty="0"/>
              <a:t>Start</a:t>
            </a:r>
            <a:r>
              <a:rPr lang="en-US" sz="1100" dirty="0"/>
              <a:t> list, select </a:t>
            </a:r>
            <a:r>
              <a:rPr lang="en-US" sz="1100" b="1" dirty="0"/>
              <a:t>With Previous</a:t>
            </a:r>
            <a:r>
              <a:rPr lang="en-US" sz="1100" dirty="0"/>
              <a:t>.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/>
              <a:t>In the </a:t>
            </a:r>
            <a:r>
              <a:rPr lang="en-US" sz="1100" b="1" dirty="0"/>
              <a:t>Duration</a:t>
            </a:r>
            <a:r>
              <a:rPr lang="en-US" sz="1100" dirty="0"/>
              <a:t> box, enter </a:t>
            </a:r>
            <a:r>
              <a:rPr lang="en-US" sz="1100" b="1" dirty="0"/>
              <a:t>1.00 seconds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Also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Animation</a:t>
            </a:r>
            <a:r>
              <a:rPr lang="en-US" sz="1100" dirty="0"/>
              <a:t> group, click </a:t>
            </a:r>
            <a:r>
              <a:rPr lang="en-US" sz="1100" b="1" dirty="0"/>
              <a:t>Effect Options</a:t>
            </a:r>
            <a:r>
              <a:rPr lang="en-US" sz="1100" dirty="0"/>
              <a:t>, and then click </a:t>
            </a:r>
            <a:r>
              <a:rPr lang="en-US" sz="1100" b="1" dirty="0"/>
              <a:t>One by One</a:t>
            </a:r>
            <a:r>
              <a:rPr lang="en-US" sz="1100" dirty="0"/>
              <a:t>.</a:t>
            </a: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Also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Advanced Animation </a:t>
            </a:r>
            <a:r>
              <a:rPr lang="en-US" sz="1100" dirty="0"/>
              <a:t>group, click </a:t>
            </a:r>
            <a:r>
              <a:rPr lang="en-US" sz="1100" b="1" dirty="0"/>
              <a:t>Animation Pane</a:t>
            </a:r>
            <a:r>
              <a:rPr lang="en-US" sz="1100" dirty="0"/>
              <a:t>. In the </a:t>
            </a:r>
            <a:r>
              <a:rPr lang="en-US" sz="1100" b="1" dirty="0"/>
              <a:t>Animation Pane</a:t>
            </a:r>
            <a:r>
              <a:rPr lang="en-US" sz="1100" dirty="0"/>
              <a:t>, click the double arrow to expand the contents of the list.</a:t>
            </a: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In the </a:t>
            </a:r>
            <a:r>
              <a:rPr lang="en-US" sz="1100" b="1" dirty="0"/>
              <a:t>Animation Pane</a:t>
            </a:r>
            <a:r>
              <a:rPr lang="en-US" sz="1100" dirty="0"/>
              <a:t>, select the first effect in the list (fade entrance effect).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Animation</a:t>
            </a:r>
            <a:r>
              <a:rPr lang="en-US" sz="1100" dirty="0"/>
              <a:t> group, click </a:t>
            </a:r>
            <a:r>
              <a:rPr lang="en-US" sz="1100" b="1" dirty="0"/>
              <a:t>More</a:t>
            </a:r>
            <a:r>
              <a:rPr lang="en-US" sz="1100" dirty="0"/>
              <a:t>, and then under </a:t>
            </a:r>
            <a:r>
              <a:rPr lang="en-US" sz="1100" b="1" dirty="0"/>
              <a:t>Entrance</a:t>
            </a:r>
            <a:r>
              <a:rPr lang="en-US" sz="1100" dirty="0"/>
              <a:t> click </a:t>
            </a:r>
            <a:r>
              <a:rPr lang="en-US" sz="1100" b="1" dirty="0"/>
              <a:t>Grow &amp; Turn</a:t>
            </a:r>
            <a:r>
              <a:rPr lang="en-US" sz="1100" dirty="0"/>
              <a:t>. </a:t>
            </a: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In the </a:t>
            </a:r>
            <a:r>
              <a:rPr lang="en-US" sz="1100" b="1" dirty="0"/>
              <a:t>Animation Pane</a:t>
            </a:r>
            <a:r>
              <a:rPr lang="en-US" sz="1100" dirty="0"/>
              <a:t>, select the second effect in the list (fade entrance effect).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Animation</a:t>
            </a:r>
            <a:r>
              <a:rPr lang="en-US" sz="1100" dirty="0"/>
              <a:t> group, click </a:t>
            </a:r>
            <a:r>
              <a:rPr lang="en-US" sz="1100" b="1" dirty="0"/>
              <a:t>More</a:t>
            </a:r>
            <a:r>
              <a:rPr lang="en-US" sz="1100" dirty="0"/>
              <a:t>, and then under </a:t>
            </a:r>
            <a:r>
              <a:rPr lang="en-US" sz="1100" b="1" dirty="0"/>
              <a:t>Entrance</a:t>
            </a:r>
            <a:r>
              <a:rPr lang="en-US" sz="1100" dirty="0"/>
              <a:t> click </a:t>
            </a:r>
            <a:r>
              <a:rPr lang="en-US" sz="1100" b="1" dirty="0"/>
              <a:t>Wipe</a:t>
            </a:r>
            <a:r>
              <a:rPr lang="en-US" sz="1100" dirty="0"/>
              <a:t>. 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Also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Timing</a:t>
            </a:r>
            <a:r>
              <a:rPr lang="en-US" sz="1100" dirty="0"/>
              <a:t> group, do the following: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/>
              <a:t>In the </a:t>
            </a:r>
            <a:r>
              <a:rPr lang="en-US" sz="1100" b="1" dirty="0"/>
              <a:t>Start</a:t>
            </a:r>
            <a:r>
              <a:rPr lang="en-US" sz="1100" dirty="0"/>
              <a:t> list, select </a:t>
            </a:r>
            <a:r>
              <a:rPr lang="en-US" sz="1100" b="1" dirty="0"/>
              <a:t>After</a:t>
            </a:r>
            <a:r>
              <a:rPr lang="en-US" sz="1100" dirty="0"/>
              <a:t> </a:t>
            </a:r>
            <a:r>
              <a:rPr lang="en-US" sz="1100" b="1" dirty="0"/>
              <a:t>Previous</a:t>
            </a:r>
            <a:r>
              <a:rPr lang="en-US" sz="1100" dirty="0"/>
              <a:t>.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/>
              <a:t>In the </a:t>
            </a:r>
            <a:r>
              <a:rPr lang="en-US" sz="1100" b="1" dirty="0"/>
              <a:t>Speed</a:t>
            </a:r>
            <a:r>
              <a:rPr lang="en-US" sz="1100" dirty="0"/>
              <a:t> list, select </a:t>
            </a:r>
            <a:r>
              <a:rPr lang="en-US" sz="1100" b="1" dirty="0"/>
              <a:t>0.50 seconds.</a:t>
            </a:r>
            <a:endParaRPr lang="en-US" sz="1100" dirty="0"/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Also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Animation</a:t>
            </a:r>
            <a:r>
              <a:rPr lang="en-US" sz="1100" dirty="0"/>
              <a:t> group, click </a:t>
            </a:r>
            <a:r>
              <a:rPr lang="en-US" sz="1100" b="1" dirty="0"/>
              <a:t>Effect Options</a:t>
            </a:r>
            <a:r>
              <a:rPr lang="en-US" sz="1100" dirty="0"/>
              <a:t>, and then click </a:t>
            </a:r>
            <a:r>
              <a:rPr lang="en-US" sz="1100" b="1" dirty="0"/>
              <a:t>From Left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In the </a:t>
            </a:r>
            <a:r>
              <a:rPr lang="en-US" sz="1100" b="1" dirty="0"/>
              <a:t>Animation Pane</a:t>
            </a:r>
            <a:r>
              <a:rPr lang="en-US" sz="1100" dirty="0"/>
              <a:t>, select the third effect in the list (fade entrance effect).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Animation</a:t>
            </a:r>
            <a:r>
              <a:rPr lang="en-US" sz="1100" dirty="0"/>
              <a:t> group, click </a:t>
            </a:r>
            <a:r>
              <a:rPr lang="en-US" sz="1100" b="1" dirty="0"/>
              <a:t>More</a:t>
            </a:r>
            <a:r>
              <a:rPr lang="en-US" sz="1100" dirty="0"/>
              <a:t>, and then under </a:t>
            </a:r>
            <a:r>
              <a:rPr lang="en-US" sz="1100" b="1" dirty="0"/>
              <a:t>Entrance</a:t>
            </a:r>
            <a:r>
              <a:rPr lang="en-US" sz="1100" dirty="0"/>
              <a:t> click </a:t>
            </a:r>
            <a:r>
              <a:rPr lang="en-US" sz="1100" b="1" dirty="0"/>
              <a:t>Zoom</a:t>
            </a:r>
            <a:r>
              <a:rPr lang="en-US" sz="1100" dirty="0"/>
              <a:t>. 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Also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Timing</a:t>
            </a:r>
            <a:r>
              <a:rPr lang="en-US" sz="1100" dirty="0"/>
              <a:t> group, do the following: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/>
              <a:t>In the </a:t>
            </a:r>
            <a:r>
              <a:rPr lang="en-US" sz="1100" b="1" dirty="0"/>
              <a:t>Start</a:t>
            </a:r>
            <a:r>
              <a:rPr lang="en-US" sz="1100" dirty="0"/>
              <a:t> list, select </a:t>
            </a:r>
            <a:r>
              <a:rPr lang="en-US" sz="1100" b="1" dirty="0"/>
              <a:t>With</a:t>
            </a:r>
            <a:r>
              <a:rPr lang="en-US" sz="1100" dirty="0"/>
              <a:t> </a:t>
            </a:r>
            <a:r>
              <a:rPr lang="en-US" sz="1100" b="1" dirty="0"/>
              <a:t>Previous</a:t>
            </a:r>
            <a:r>
              <a:rPr lang="en-US" sz="1100" dirty="0"/>
              <a:t>.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/>
              <a:t>In the </a:t>
            </a:r>
            <a:r>
              <a:rPr lang="en-US" sz="1100" b="1" dirty="0"/>
              <a:t>Duration </a:t>
            </a:r>
            <a:r>
              <a:rPr lang="en-US" sz="1100" dirty="0"/>
              <a:t>box, enter </a:t>
            </a:r>
            <a:r>
              <a:rPr lang="en-US" sz="1100" b="1" dirty="0"/>
              <a:t>1.00 second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In the </a:t>
            </a:r>
            <a:r>
              <a:rPr lang="en-US" sz="1100" b="1" dirty="0"/>
              <a:t>Animation Pane</a:t>
            </a:r>
            <a:r>
              <a:rPr lang="en-US" sz="1100" dirty="0"/>
              <a:t>, select the fourth effect in the list (fade entrance effect).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Timing</a:t>
            </a:r>
            <a:r>
              <a:rPr lang="en-US" sz="1100" dirty="0"/>
              <a:t> group, in the </a:t>
            </a:r>
            <a:r>
              <a:rPr lang="en-US" sz="1100" b="1" dirty="0"/>
              <a:t>Start</a:t>
            </a:r>
            <a:r>
              <a:rPr lang="en-US" sz="1100" dirty="0"/>
              <a:t> list, select </a:t>
            </a:r>
            <a:r>
              <a:rPr lang="en-US" sz="1100" b="1" dirty="0"/>
              <a:t>With</a:t>
            </a:r>
            <a:r>
              <a:rPr lang="en-US" sz="1100" dirty="0"/>
              <a:t> </a:t>
            </a:r>
            <a:r>
              <a:rPr lang="en-US" sz="1100" b="1" dirty="0"/>
              <a:t>Previous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Press and hold CTRL, and in the </a:t>
            </a:r>
            <a:r>
              <a:rPr lang="en-US" sz="1100" b="1" dirty="0"/>
              <a:t>Animation Pane</a:t>
            </a:r>
            <a:r>
              <a:rPr lang="en-US" sz="1100" dirty="0"/>
              <a:t>, select the fifth and eighth effects in the list (fade entrance effects).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Animation</a:t>
            </a:r>
            <a:r>
              <a:rPr lang="en-US" sz="1100" dirty="0"/>
              <a:t> group, click </a:t>
            </a:r>
            <a:r>
              <a:rPr lang="en-US" sz="1100" b="1" dirty="0"/>
              <a:t>More</a:t>
            </a:r>
            <a:r>
              <a:rPr lang="en-US" sz="1100" dirty="0"/>
              <a:t>, and then under </a:t>
            </a:r>
            <a:r>
              <a:rPr lang="en-US" sz="1100" b="1" dirty="0"/>
              <a:t>Entrance</a:t>
            </a:r>
            <a:r>
              <a:rPr lang="en-US" sz="1100" dirty="0"/>
              <a:t> click </a:t>
            </a:r>
            <a:r>
              <a:rPr lang="en-US" sz="1100" b="1" dirty="0"/>
              <a:t>Wipe</a:t>
            </a:r>
            <a:r>
              <a:rPr lang="en-US" sz="1100" dirty="0"/>
              <a:t>. 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Also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Timing</a:t>
            </a:r>
            <a:r>
              <a:rPr lang="en-US" sz="1100" dirty="0"/>
              <a:t> group, in the </a:t>
            </a:r>
            <a:r>
              <a:rPr lang="en-US" sz="1100" b="1" dirty="0"/>
              <a:t>Duration</a:t>
            </a:r>
            <a:r>
              <a:rPr lang="en-US" sz="1100" dirty="0"/>
              <a:t> box, enter </a:t>
            </a:r>
            <a:r>
              <a:rPr lang="en-US" sz="1100" b="1" dirty="0"/>
              <a:t>0.50 seconds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Also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Animation</a:t>
            </a:r>
            <a:r>
              <a:rPr lang="en-US" sz="1100" dirty="0"/>
              <a:t> group, click </a:t>
            </a:r>
            <a:r>
              <a:rPr lang="en-US" sz="1100" b="1" dirty="0"/>
              <a:t>Effect Options</a:t>
            </a:r>
            <a:r>
              <a:rPr lang="en-US" sz="1100" dirty="0"/>
              <a:t>, and then click </a:t>
            </a:r>
            <a:r>
              <a:rPr lang="en-US" sz="1100" b="1" dirty="0"/>
              <a:t>From Left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Press and hold CTRL, and in the </a:t>
            </a:r>
            <a:r>
              <a:rPr lang="en-US" sz="1100" b="1" dirty="0"/>
              <a:t>Animation Pane</a:t>
            </a:r>
            <a:r>
              <a:rPr lang="en-US" sz="1100" dirty="0"/>
              <a:t>, select the sixth and ninth effects in the list (fade entrance effects).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Animation</a:t>
            </a:r>
            <a:r>
              <a:rPr lang="en-US" sz="1100" dirty="0"/>
              <a:t> group, click </a:t>
            </a:r>
            <a:r>
              <a:rPr lang="en-US" sz="1100" b="1" dirty="0"/>
              <a:t>More</a:t>
            </a:r>
            <a:r>
              <a:rPr lang="en-US" sz="1100" dirty="0"/>
              <a:t>, and then under </a:t>
            </a:r>
            <a:r>
              <a:rPr lang="en-US" sz="1100" b="1" dirty="0"/>
              <a:t>Entrance</a:t>
            </a:r>
            <a:r>
              <a:rPr lang="en-US" sz="1100" dirty="0"/>
              <a:t> click </a:t>
            </a:r>
            <a:r>
              <a:rPr lang="en-US" sz="1100" b="1" dirty="0"/>
              <a:t>Zoom</a:t>
            </a:r>
            <a:r>
              <a:rPr lang="en-US" sz="1100" dirty="0"/>
              <a:t>. 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Also on the </a:t>
            </a:r>
            <a:r>
              <a:rPr lang="en-US" sz="1100" b="1" dirty="0"/>
              <a:t>Animation</a:t>
            </a:r>
            <a:r>
              <a:rPr lang="en-US" sz="1100" dirty="0"/>
              <a:t> tab, in the </a:t>
            </a:r>
            <a:r>
              <a:rPr lang="en-US" sz="1100" b="1" dirty="0"/>
              <a:t>Timing</a:t>
            </a:r>
            <a:r>
              <a:rPr lang="en-US" sz="1100" dirty="0"/>
              <a:t> group, do the following: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/>
              <a:t>In the </a:t>
            </a:r>
            <a:r>
              <a:rPr lang="en-US" sz="1100" b="1" dirty="0"/>
              <a:t>Start</a:t>
            </a:r>
            <a:r>
              <a:rPr lang="en-US" sz="1100" dirty="0"/>
              <a:t> list, select </a:t>
            </a:r>
            <a:r>
              <a:rPr lang="en-US" sz="1100" b="1" dirty="0"/>
              <a:t>With</a:t>
            </a:r>
            <a:r>
              <a:rPr lang="en-US" sz="1100" dirty="0"/>
              <a:t> </a:t>
            </a:r>
            <a:r>
              <a:rPr lang="en-US" sz="1100" b="1" dirty="0"/>
              <a:t>Previous</a:t>
            </a:r>
            <a:r>
              <a:rPr lang="en-US" sz="1100" dirty="0"/>
              <a:t>.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/>
              <a:t>In the </a:t>
            </a:r>
            <a:r>
              <a:rPr lang="en-US" sz="1100" b="1" dirty="0"/>
              <a:t>Duration </a:t>
            </a:r>
            <a:r>
              <a:rPr lang="en-US" sz="1100" dirty="0"/>
              <a:t>list, select </a:t>
            </a:r>
            <a:r>
              <a:rPr lang="en-US" sz="1100" b="1" dirty="0"/>
              <a:t>0.50 seconds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Press and hold CTRL, and in the </a:t>
            </a:r>
            <a:r>
              <a:rPr lang="en-US" sz="1100" b="1" dirty="0"/>
              <a:t>Animation Pane</a:t>
            </a:r>
            <a:r>
              <a:rPr lang="en-US" sz="1100" dirty="0"/>
              <a:t>, select the seventh and tenth effects in the list (fade entrance effects).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Timing</a:t>
            </a:r>
            <a:r>
              <a:rPr lang="en-US" sz="1100" dirty="0"/>
              <a:t> group, in the </a:t>
            </a:r>
            <a:r>
              <a:rPr lang="en-US" sz="1100" b="1" dirty="0"/>
              <a:t>Start</a:t>
            </a:r>
            <a:r>
              <a:rPr lang="en-US" sz="1100" dirty="0"/>
              <a:t> list select </a:t>
            </a:r>
            <a:r>
              <a:rPr lang="en-US" sz="1100" b="1" dirty="0"/>
              <a:t>After</a:t>
            </a:r>
            <a:r>
              <a:rPr lang="en-US" sz="1100" dirty="0"/>
              <a:t> </a:t>
            </a:r>
            <a:r>
              <a:rPr lang="en-US" sz="1100" b="1" dirty="0"/>
              <a:t>Previous</a:t>
            </a:r>
            <a:r>
              <a:rPr lang="en-US" sz="1100" dirty="0"/>
              <a:t>.</a:t>
            </a:r>
          </a:p>
          <a:p>
            <a:pPr marL="210912" indent="-210912"/>
            <a:endParaRPr lang="en-US" sz="1100" dirty="0"/>
          </a:p>
          <a:p>
            <a:pPr marL="210912" indent="-210912"/>
            <a:endParaRPr lang="en-US" sz="1100" dirty="0"/>
          </a:p>
          <a:p>
            <a:r>
              <a:rPr lang="en-US" sz="1100" dirty="0">
                <a:latin typeface="+mn-lt"/>
              </a:rPr>
              <a:t>To reproduce the background effects on this slide, do the following: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  <a:cs typeface="+mn-cs"/>
              </a:rPr>
              <a:t>Right-click  the slide background area, and then click </a:t>
            </a:r>
            <a:r>
              <a:rPr lang="en-US" sz="1100" b="1" dirty="0">
                <a:latin typeface="+mn-lt"/>
                <a:ea typeface="+mn-ea"/>
                <a:cs typeface="+mn-cs"/>
              </a:rPr>
              <a:t>Format Background</a:t>
            </a:r>
            <a:r>
              <a:rPr lang="en-US" sz="1100" dirty="0">
                <a:latin typeface="+mn-lt"/>
                <a:ea typeface="+mn-ea"/>
                <a:cs typeface="+mn-cs"/>
              </a:rPr>
              <a:t>. In the </a:t>
            </a:r>
            <a:r>
              <a:rPr lang="en-US" sz="1100" b="1" dirty="0">
                <a:latin typeface="+mn-lt"/>
                <a:ea typeface="+mn-ea"/>
                <a:cs typeface="+mn-cs"/>
              </a:rPr>
              <a:t>Format Background </a:t>
            </a:r>
            <a:r>
              <a:rPr lang="en-US" sz="1100" dirty="0">
                <a:latin typeface="+mn-lt"/>
                <a:ea typeface="+mn-ea"/>
                <a:cs typeface="+mn-cs"/>
              </a:rPr>
              <a:t>dialog box, click </a:t>
            </a:r>
            <a:r>
              <a:rPr lang="en-US" sz="1100" b="1" dirty="0">
                <a:latin typeface="+mn-lt"/>
                <a:ea typeface="+mn-ea"/>
                <a:cs typeface="+mn-cs"/>
              </a:rPr>
              <a:t>Fill</a:t>
            </a:r>
            <a:r>
              <a:rPr lang="en-US" sz="1100" dirty="0"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100" b="1" dirty="0">
                <a:latin typeface="+mn-lt"/>
                <a:ea typeface="+mn-ea"/>
                <a:cs typeface="+mn-cs"/>
              </a:rPr>
              <a:t>Gradient fill</a:t>
            </a:r>
            <a:r>
              <a:rPr lang="en-US" sz="1100" dirty="0">
                <a:latin typeface="+mn-lt"/>
                <a:ea typeface="+mn-ea"/>
                <a:cs typeface="+mn-cs"/>
              </a:rPr>
              <a:t> in the </a:t>
            </a:r>
            <a:r>
              <a:rPr lang="en-US" sz="1100" b="1" dirty="0">
                <a:latin typeface="+mn-lt"/>
                <a:ea typeface="+mn-ea"/>
                <a:cs typeface="+mn-cs"/>
              </a:rPr>
              <a:t>Fill</a:t>
            </a:r>
            <a:r>
              <a:rPr lang="en-US" sz="1100" dirty="0"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Type</a:t>
            </a:r>
            <a:r>
              <a:rPr lang="en-US" sz="1100" dirty="0">
                <a:latin typeface="+mn-lt"/>
                <a:ea typeface="+mn-ea"/>
              </a:rPr>
              <a:t> list, select </a:t>
            </a:r>
            <a:r>
              <a:rPr lang="en-US" sz="1100" b="1" dirty="0">
                <a:latin typeface="+mn-lt"/>
                <a:ea typeface="+mn-ea"/>
              </a:rPr>
              <a:t>Radial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Direction</a:t>
            </a:r>
            <a:r>
              <a:rPr lang="en-US" sz="1100" dirty="0">
                <a:latin typeface="+mn-lt"/>
                <a:ea typeface="+mn-ea"/>
              </a:rPr>
              <a:t>, and then click </a:t>
            </a:r>
            <a:r>
              <a:rPr lang="en-US" sz="1100" b="1" dirty="0">
                <a:latin typeface="+mn-lt"/>
                <a:ea typeface="+mn-ea"/>
              </a:rPr>
              <a:t>From Center </a:t>
            </a:r>
            <a:r>
              <a:rPr lang="en-US" sz="1100" dirty="0">
                <a:latin typeface="+mn-lt"/>
                <a:ea typeface="+mn-ea"/>
              </a:rPr>
              <a:t>(third option from the left). </a:t>
            </a:r>
            <a:endParaRPr lang="en-US" sz="1100" b="1" dirty="0">
              <a:latin typeface="+mn-lt"/>
              <a:ea typeface="+mn-ea"/>
            </a:endParaRP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Under </a:t>
            </a:r>
            <a:r>
              <a:rPr lang="en-US" sz="1100" b="1" dirty="0">
                <a:latin typeface="+mn-lt"/>
                <a:ea typeface="+mn-ea"/>
              </a:rPr>
              <a:t>Gradient stops</a:t>
            </a:r>
            <a:r>
              <a:rPr lang="en-US" sz="1100" dirty="0">
                <a:latin typeface="+mn-lt"/>
                <a:ea typeface="+mn-ea"/>
              </a:rPr>
              <a:t>, click </a:t>
            </a:r>
            <a:r>
              <a:rPr lang="en-US" sz="1100" b="1" dirty="0">
                <a:latin typeface="+mn-lt"/>
                <a:ea typeface="+mn-ea"/>
              </a:rPr>
              <a:t>Add gradient stop</a:t>
            </a:r>
            <a:r>
              <a:rPr lang="en-US" sz="1100" dirty="0">
                <a:latin typeface="+mn-lt"/>
                <a:ea typeface="+mn-ea"/>
              </a:rPr>
              <a:t> or </a:t>
            </a:r>
            <a:r>
              <a:rPr lang="en-US" sz="1100" b="1" dirty="0">
                <a:latin typeface="+mn-lt"/>
                <a:ea typeface="+mn-ea"/>
              </a:rPr>
              <a:t>Remove gradient stop</a:t>
            </a:r>
            <a:r>
              <a:rPr lang="en-US" sz="1100" dirty="0">
                <a:latin typeface="+mn-lt"/>
                <a:ea typeface="+mn-ea"/>
              </a:rPr>
              <a:t> until two stops appear in </a:t>
            </a:r>
            <a:r>
              <a:rPr lang="en-US" sz="1100">
                <a:latin typeface="+mn-lt"/>
                <a:ea typeface="+mn-ea"/>
              </a:rPr>
              <a:t>the slider.</a:t>
            </a:r>
            <a:endParaRPr lang="en-US" sz="1100" dirty="0">
              <a:latin typeface="+mn-lt"/>
              <a:ea typeface="+mn-ea"/>
            </a:endParaRPr>
          </a:p>
          <a:p>
            <a:pPr marL="21091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  <a:cs typeface="+mn-cs"/>
              </a:rPr>
              <a:t>Also under </a:t>
            </a:r>
            <a:r>
              <a:rPr lang="en-US" sz="1100" b="1" dirty="0">
                <a:latin typeface="+mn-lt"/>
                <a:ea typeface="+mn-ea"/>
                <a:cs typeface="+mn-cs"/>
              </a:rPr>
              <a:t>Gradient stops</a:t>
            </a:r>
            <a:r>
              <a:rPr lang="en-US" sz="1100" dirty="0">
                <a:latin typeface="+mn-lt"/>
                <a:ea typeface="+mn-ea"/>
                <a:cs typeface="+mn-cs"/>
              </a:rPr>
              <a:t>, customize the gradient stops that you added as follows: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first stop in the slider, and then do the following: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Color</a:t>
            </a:r>
            <a:r>
              <a:rPr lang="en-US" sz="1100" dirty="0">
                <a:latin typeface="+mn-lt"/>
                <a:ea typeface="+mn-ea"/>
              </a:rPr>
              <a:t>, 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White, Background 1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first option from the left). </a:t>
            </a:r>
            <a:endParaRPr lang="en-US" sz="1100" b="1" dirty="0">
              <a:latin typeface="+mn-lt"/>
              <a:ea typeface="+mn-ea"/>
            </a:endParaRP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last stop on the slider, and then do the following: 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100%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100" dirty="0"/>
              <a:t>Click the button next to </a:t>
            </a:r>
            <a:r>
              <a:rPr lang="en-US" sz="1100" b="1" dirty="0"/>
              <a:t>Color</a:t>
            </a:r>
            <a:r>
              <a:rPr lang="en-US" sz="1100" dirty="0"/>
              <a:t>, </a:t>
            </a:r>
            <a:r>
              <a:rPr lang="en-US" sz="1100" dirty="0">
                <a:latin typeface="+mn-lt"/>
                <a:ea typeface="+mn-ea"/>
              </a:rPr>
              <a:t>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White, Background 1, Darker 35%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(fifth row, first option from the left). </a:t>
            </a:r>
            <a:endParaRPr lang="en-US" sz="700" dirty="0"/>
          </a:p>
          <a:p>
            <a:pPr marL="210912" indent="-210912"/>
            <a:endParaRPr lang="en-US" sz="1100" dirty="0"/>
          </a:p>
          <a:p>
            <a:endParaRPr lang="en-US" sz="1100" dirty="0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641350" y="449263"/>
            <a:ext cx="2811463" cy="2109787"/>
          </a:xfrm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F61D8B-F9EC-4D0F-AA6E-27C96FA0237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3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639EF-9062-4AFC-A012-6599A451E74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1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639EF-9062-4AFC-A012-6599A451E74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72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68730">
            <a:noAutofit/>
          </a:bodyPr>
          <a:lstStyle/>
          <a:p>
            <a:r>
              <a:rPr lang="en-US" b="1" dirty="0"/>
              <a:t>Animated SmartArt chevron list</a:t>
            </a:r>
          </a:p>
          <a:p>
            <a:r>
              <a:rPr lang="en-US" dirty="0"/>
              <a:t>(Basic)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To reproduce the </a:t>
            </a:r>
            <a:r>
              <a:rPr lang="en-US" sz="1100" dirty="0" err="1"/>
              <a:t>SmartArt</a:t>
            </a:r>
            <a:r>
              <a:rPr lang="en-US" sz="1100" dirty="0"/>
              <a:t> on this slide, do the following:</a:t>
            </a: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On the </a:t>
            </a:r>
            <a:r>
              <a:rPr lang="en-US" sz="1100" b="1" dirty="0"/>
              <a:t>Home</a:t>
            </a:r>
            <a:r>
              <a:rPr lang="en-US" sz="1100" dirty="0"/>
              <a:t> tab, in the </a:t>
            </a:r>
            <a:r>
              <a:rPr lang="en-US" sz="1100" b="1" dirty="0"/>
              <a:t>Slides</a:t>
            </a:r>
            <a:r>
              <a:rPr lang="en-US" sz="1100" dirty="0"/>
              <a:t> group, click </a:t>
            </a:r>
            <a:r>
              <a:rPr lang="en-US" sz="1100" b="1" dirty="0"/>
              <a:t>Layout</a:t>
            </a:r>
            <a:r>
              <a:rPr lang="en-US" sz="1100" dirty="0"/>
              <a:t>, and then click </a:t>
            </a:r>
            <a:r>
              <a:rPr lang="en-US" sz="1100" b="1" dirty="0"/>
              <a:t>Blank</a:t>
            </a:r>
            <a:r>
              <a:rPr lang="en-US" sz="1100" dirty="0"/>
              <a:t>. 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On the </a:t>
            </a:r>
            <a:r>
              <a:rPr lang="en-US" sz="1100" b="1" dirty="0"/>
              <a:t>Insert </a:t>
            </a:r>
            <a:r>
              <a:rPr lang="en-US" sz="1100" dirty="0"/>
              <a:t>tab, in the </a:t>
            </a:r>
            <a:r>
              <a:rPr lang="en-US" sz="1100" b="1" dirty="0"/>
              <a:t>Illustrations</a:t>
            </a:r>
            <a:r>
              <a:rPr lang="en-US" sz="1100" dirty="0"/>
              <a:t> group, click </a:t>
            </a:r>
            <a:r>
              <a:rPr lang="en-US" sz="1100" b="1" dirty="0" err="1"/>
              <a:t>SmartArt</a:t>
            </a:r>
            <a:r>
              <a:rPr lang="en-US" sz="1100" dirty="0"/>
              <a:t>. In the </a:t>
            </a:r>
            <a:r>
              <a:rPr lang="en-US" sz="1100" b="1" dirty="0"/>
              <a:t>Choose a </a:t>
            </a:r>
            <a:r>
              <a:rPr lang="en-US" sz="1100" b="1" dirty="0" err="1"/>
              <a:t>SmartArt</a:t>
            </a:r>
            <a:r>
              <a:rPr lang="en-US" sz="1100" b="1" dirty="0"/>
              <a:t> Graphic</a:t>
            </a:r>
            <a:r>
              <a:rPr lang="en-US" sz="1100" dirty="0"/>
              <a:t> dialog box, in the left pane, click </a:t>
            </a:r>
            <a:r>
              <a:rPr lang="en-US" sz="1100" b="1" dirty="0"/>
              <a:t>List</a:t>
            </a:r>
            <a:r>
              <a:rPr lang="en-US" sz="1100" dirty="0"/>
              <a:t>. In the </a:t>
            </a:r>
            <a:r>
              <a:rPr lang="en-US" sz="1100" b="1" dirty="0"/>
              <a:t>List </a:t>
            </a:r>
            <a:r>
              <a:rPr lang="en-US" sz="1100" dirty="0"/>
              <a:t>pane, click </a:t>
            </a:r>
            <a:r>
              <a:rPr lang="en-US" sz="1100" b="1" dirty="0"/>
              <a:t>Vertical Chevron List </a:t>
            </a:r>
            <a:r>
              <a:rPr lang="en-US" sz="1100" dirty="0"/>
              <a:t>(seventh row, second option from the left), and then click </a:t>
            </a:r>
            <a:r>
              <a:rPr lang="en-US" sz="1100" b="1" dirty="0"/>
              <a:t>OK</a:t>
            </a:r>
            <a:r>
              <a:rPr lang="en-US" sz="1100" dirty="0"/>
              <a:t> to insert the graphic into the slide. </a:t>
            </a: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To create a fourth chevron, select the third chevron at the bottom of the graphic, and then under </a:t>
            </a:r>
            <a:r>
              <a:rPr lang="en-US" sz="1100" b="1" dirty="0" err="1"/>
              <a:t>SmartArt</a:t>
            </a:r>
            <a:r>
              <a:rPr lang="en-US" sz="1100" dirty="0"/>
              <a:t> </a:t>
            </a:r>
            <a:r>
              <a:rPr lang="en-US" sz="1100" b="1" dirty="0"/>
              <a:t>Tools</a:t>
            </a:r>
            <a:r>
              <a:rPr lang="en-US" sz="1100" dirty="0"/>
              <a:t>, on the </a:t>
            </a:r>
            <a:r>
              <a:rPr lang="en-US" sz="1100" b="1" dirty="0"/>
              <a:t>Design</a:t>
            </a:r>
            <a:r>
              <a:rPr lang="en-US" sz="1100" dirty="0"/>
              <a:t> tab, in the </a:t>
            </a:r>
            <a:r>
              <a:rPr lang="en-US" sz="1100" b="1" dirty="0"/>
              <a:t>Create</a:t>
            </a:r>
            <a:r>
              <a:rPr lang="en-US" sz="1100" dirty="0"/>
              <a:t> </a:t>
            </a:r>
            <a:r>
              <a:rPr lang="en-US" sz="1100" b="1" dirty="0"/>
              <a:t>Graphic</a:t>
            </a:r>
            <a:r>
              <a:rPr lang="en-US" sz="1100" dirty="0"/>
              <a:t> group, click the arrow next to </a:t>
            </a:r>
            <a:r>
              <a:rPr lang="en-US" sz="1100" b="1" dirty="0"/>
              <a:t>Add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, and select </a:t>
            </a:r>
            <a:r>
              <a:rPr lang="en-US" sz="1100" b="1" dirty="0"/>
              <a:t>Add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</a:t>
            </a:r>
            <a:r>
              <a:rPr lang="en-US" sz="1100" b="1" dirty="0"/>
              <a:t>After</a:t>
            </a:r>
            <a:r>
              <a:rPr lang="en-US" sz="1100" dirty="0"/>
              <a:t>.</a:t>
            </a: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To add bullets for the fourth chevron, select the fourth chevron, and then under </a:t>
            </a:r>
            <a:r>
              <a:rPr lang="en-US" sz="1100" b="1" dirty="0" err="1"/>
              <a:t>SmartArt</a:t>
            </a:r>
            <a:r>
              <a:rPr lang="en-US" sz="1100" dirty="0"/>
              <a:t> </a:t>
            </a:r>
            <a:r>
              <a:rPr lang="en-US" sz="1100" b="1" dirty="0"/>
              <a:t>Tools</a:t>
            </a:r>
            <a:r>
              <a:rPr lang="en-US" sz="1100" dirty="0"/>
              <a:t>, on the </a:t>
            </a:r>
            <a:r>
              <a:rPr lang="en-US" sz="1100" b="1" dirty="0"/>
              <a:t>Design</a:t>
            </a:r>
            <a:r>
              <a:rPr lang="en-US" sz="1100" dirty="0"/>
              <a:t> tab, in the </a:t>
            </a:r>
            <a:r>
              <a:rPr lang="en-US" sz="1100" b="1" dirty="0"/>
              <a:t>Create</a:t>
            </a:r>
            <a:r>
              <a:rPr lang="en-US" sz="1100" dirty="0"/>
              <a:t> </a:t>
            </a:r>
            <a:r>
              <a:rPr lang="en-US" sz="1100" b="1" dirty="0"/>
              <a:t>Graphic</a:t>
            </a:r>
            <a:r>
              <a:rPr lang="en-US" sz="1100" dirty="0"/>
              <a:t> group, click </a:t>
            </a:r>
            <a:r>
              <a:rPr lang="en-US" sz="1100" b="1" dirty="0"/>
              <a:t>Add</a:t>
            </a:r>
            <a:r>
              <a:rPr lang="en-US" sz="1100" dirty="0"/>
              <a:t> </a:t>
            </a:r>
            <a:r>
              <a:rPr lang="en-US" sz="1100" b="1" dirty="0"/>
              <a:t>Bullet</a:t>
            </a:r>
            <a:r>
              <a:rPr lang="en-US" sz="1100" dirty="0"/>
              <a:t>.</a:t>
            </a: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To enter text, select the </a:t>
            </a:r>
            <a:r>
              <a:rPr lang="en-US" sz="1100" dirty="0" err="1"/>
              <a:t>SmartArt</a:t>
            </a:r>
            <a:r>
              <a:rPr lang="en-US" sz="1100" dirty="0"/>
              <a:t> graphic, and then click one of the arrows on the left border. In the </a:t>
            </a:r>
            <a:r>
              <a:rPr lang="en-US" sz="1100" b="1" dirty="0"/>
              <a:t>Type your text here </a:t>
            </a:r>
            <a:r>
              <a:rPr lang="en-US" sz="1100" dirty="0"/>
              <a:t>dialog box, enter text for each level. (Note: In the example slide, the first-level text are the chevrons with “One,” “Two,” and “Three.” The second-level text are the “Supporting Text” lines.)</a:t>
            </a: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On the slide, select the </a:t>
            </a:r>
            <a:r>
              <a:rPr lang="en-US" sz="1100" dirty="0" err="1"/>
              <a:t>SmartArt</a:t>
            </a:r>
            <a:r>
              <a:rPr lang="en-US" sz="1100" dirty="0"/>
              <a:t> graphic and drag the right center sizing handle to the right edge of the slide.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With the </a:t>
            </a:r>
            <a:r>
              <a:rPr lang="en-US" sz="1100" dirty="0" err="1"/>
              <a:t>SmartArt</a:t>
            </a:r>
            <a:r>
              <a:rPr lang="en-US" sz="1100" dirty="0"/>
              <a:t> graphic still selected, on the </a:t>
            </a:r>
            <a:r>
              <a:rPr lang="en-US" sz="1100" b="1" dirty="0"/>
              <a:t>Design</a:t>
            </a:r>
            <a:r>
              <a:rPr lang="en-US" sz="1100" dirty="0"/>
              <a:t> </a:t>
            </a:r>
            <a:r>
              <a:rPr lang="en-US" sz="1100" b="1" dirty="0"/>
              <a:t>Tab</a:t>
            </a:r>
            <a:r>
              <a:rPr lang="en-US" sz="1100" dirty="0"/>
              <a:t>, in the </a:t>
            </a:r>
            <a:r>
              <a:rPr lang="en-US" sz="1100" b="1" dirty="0"/>
              <a:t>Themes</a:t>
            </a:r>
            <a:r>
              <a:rPr lang="en-US" sz="1100" dirty="0"/>
              <a:t> group, click </a:t>
            </a:r>
            <a:r>
              <a:rPr lang="en-US" sz="1100" b="1" dirty="0"/>
              <a:t>Colors</a:t>
            </a:r>
            <a:r>
              <a:rPr lang="en-US" sz="1100" dirty="0"/>
              <a:t>, and then under </a:t>
            </a:r>
            <a:r>
              <a:rPr lang="en-US" sz="1100" b="1" dirty="0"/>
              <a:t>Built-In</a:t>
            </a:r>
            <a:r>
              <a:rPr lang="en-US" sz="1100" dirty="0"/>
              <a:t> select </a:t>
            </a:r>
            <a:r>
              <a:rPr lang="en-US" sz="1100" b="1" dirty="0"/>
              <a:t>Median</a:t>
            </a:r>
            <a:r>
              <a:rPr lang="en-US" sz="1100" dirty="0"/>
              <a:t>. (Note: If this action is taken in a PowerPoint presentation containing more than one slide, the background style will be applied to all of the slides.)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With the SmartArt graphic still selected,  under </a:t>
            </a:r>
            <a:r>
              <a:rPr lang="en-US" sz="1100" b="1" dirty="0"/>
              <a:t>SmartArt</a:t>
            </a:r>
            <a:r>
              <a:rPr lang="en-US" sz="1100" dirty="0"/>
              <a:t> </a:t>
            </a:r>
            <a:r>
              <a:rPr lang="en-US" sz="1100" b="1" dirty="0"/>
              <a:t>Tools</a:t>
            </a:r>
            <a:r>
              <a:rPr lang="en-US" sz="1100" dirty="0"/>
              <a:t>, on the </a:t>
            </a:r>
            <a:r>
              <a:rPr lang="en-US" sz="1100" b="1" dirty="0"/>
              <a:t>Design</a:t>
            </a:r>
            <a:r>
              <a:rPr lang="en-US" sz="1100" dirty="0"/>
              <a:t> tab, in the </a:t>
            </a:r>
            <a:r>
              <a:rPr lang="en-US" sz="1100" b="1" dirty="0"/>
              <a:t>SmartArt</a:t>
            </a:r>
            <a:r>
              <a:rPr lang="en-US" sz="1100" dirty="0"/>
              <a:t> </a:t>
            </a:r>
            <a:r>
              <a:rPr lang="en-US" sz="1100" b="1" dirty="0"/>
              <a:t>Styles</a:t>
            </a:r>
            <a:r>
              <a:rPr lang="en-US" sz="1100" dirty="0"/>
              <a:t> group, click the </a:t>
            </a:r>
            <a:r>
              <a:rPr lang="en-US" sz="1100" b="1" dirty="0"/>
              <a:t>More </a:t>
            </a:r>
            <a:r>
              <a:rPr lang="en-US" sz="1100" dirty="0"/>
              <a:t>arrow, and then under </a:t>
            </a:r>
            <a:r>
              <a:rPr lang="en-US" sz="1100" b="1" dirty="0"/>
              <a:t>3-D</a:t>
            </a:r>
            <a:r>
              <a:rPr lang="en-US" sz="1100" dirty="0"/>
              <a:t> select </a:t>
            </a:r>
            <a:r>
              <a:rPr lang="en-US" sz="1100" b="1" dirty="0"/>
              <a:t>Inset </a:t>
            </a:r>
            <a:r>
              <a:rPr lang="en-US" sz="1100" dirty="0"/>
              <a:t>(first row, second option from the left). 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Also under </a:t>
            </a:r>
            <a:r>
              <a:rPr lang="en-US" sz="1100" b="1" dirty="0" err="1"/>
              <a:t>SmartArt</a:t>
            </a:r>
            <a:r>
              <a:rPr lang="en-US" sz="1100" dirty="0"/>
              <a:t> </a:t>
            </a:r>
            <a:r>
              <a:rPr lang="en-US" sz="1100" b="1" dirty="0"/>
              <a:t>Tools</a:t>
            </a:r>
            <a:r>
              <a:rPr lang="en-US" sz="1100" dirty="0"/>
              <a:t>, on the </a:t>
            </a:r>
            <a:r>
              <a:rPr lang="en-US" sz="1100" b="1" dirty="0"/>
              <a:t>Design</a:t>
            </a:r>
            <a:r>
              <a:rPr lang="en-US" sz="1100" dirty="0"/>
              <a:t> tab, in the </a:t>
            </a:r>
            <a:r>
              <a:rPr lang="en-US" sz="1100" b="1" dirty="0" err="1"/>
              <a:t>SmartArt</a:t>
            </a:r>
            <a:r>
              <a:rPr lang="en-US" sz="1100" dirty="0"/>
              <a:t> </a:t>
            </a:r>
            <a:r>
              <a:rPr lang="en-US" sz="1100" b="1" dirty="0"/>
              <a:t>Styles</a:t>
            </a:r>
            <a:r>
              <a:rPr lang="en-US" sz="1100" dirty="0"/>
              <a:t> group, click </a:t>
            </a:r>
            <a:r>
              <a:rPr lang="en-US" sz="1100" b="1" dirty="0"/>
              <a:t>Change</a:t>
            </a:r>
            <a:r>
              <a:rPr lang="en-US" sz="1100" dirty="0"/>
              <a:t> </a:t>
            </a:r>
            <a:r>
              <a:rPr lang="en-US" sz="1100" b="1" dirty="0"/>
              <a:t>Colors</a:t>
            </a:r>
            <a:r>
              <a:rPr lang="en-US" sz="1100" dirty="0"/>
              <a:t>, and then under </a:t>
            </a:r>
            <a:r>
              <a:rPr lang="en-US" sz="1100" b="1" dirty="0"/>
              <a:t>Colorful</a:t>
            </a:r>
            <a:r>
              <a:rPr lang="en-US" sz="1100" dirty="0"/>
              <a:t> select </a:t>
            </a:r>
            <a:r>
              <a:rPr lang="en-US" sz="1100" b="1" dirty="0"/>
              <a:t>Colorful</a:t>
            </a:r>
            <a:r>
              <a:rPr lang="en-US" sz="1100" dirty="0"/>
              <a:t> </a:t>
            </a:r>
            <a:r>
              <a:rPr lang="en-US" sz="1100" b="1" dirty="0"/>
              <a:t>Accent</a:t>
            </a:r>
            <a:r>
              <a:rPr lang="en-US" sz="1100" dirty="0"/>
              <a:t> </a:t>
            </a:r>
            <a:r>
              <a:rPr lang="en-US" sz="1100" b="1" dirty="0"/>
              <a:t>Colors</a:t>
            </a:r>
            <a:r>
              <a:rPr lang="en-US" sz="1100" dirty="0"/>
              <a:t> (first option from the left). </a:t>
            </a:r>
          </a:p>
          <a:p>
            <a:pPr marL="210912" indent="-210912">
              <a:buFont typeface="+mj-lt"/>
              <a:buAutoNum type="arabicPeriod"/>
            </a:pPr>
            <a:endParaRPr lang="en-US" sz="1100" dirty="0"/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To reproduce the chevron effects on this slide, do the following: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Press and hold CTRL, and select all four chevrons in the </a:t>
            </a:r>
            <a:r>
              <a:rPr lang="en-US" sz="1100" dirty="0" err="1"/>
              <a:t>SmartArt</a:t>
            </a:r>
            <a:r>
              <a:rPr lang="en-US" sz="1100" dirty="0"/>
              <a:t> graphic. On the </a:t>
            </a:r>
            <a:r>
              <a:rPr lang="en-US" sz="1100" b="1" dirty="0"/>
              <a:t>Home</a:t>
            </a:r>
            <a:r>
              <a:rPr lang="en-US" sz="1100" dirty="0"/>
              <a:t> tab, in the </a:t>
            </a:r>
            <a:r>
              <a:rPr lang="en-US" sz="1100" b="1" dirty="0"/>
              <a:t>Font</a:t>
            </a:r>
            <a:r>
              <a:rPr lang="en-US" sz="1100" dirty="0"/>
              <a:t> group, in the </a:t>
            </a:r>
            <a:r>
              <a:rPr lang="en-US" sz="1100" b="1" dirty="0"/>
              <a:t>Font</a:t>
            </a:r>
            <a:r>
              <a:rPr lang="en-US" sz="1100" dirty="0"/>
              <a:t> list select </a:t>
            </a:r>
            <a:r>
              <a:rPr lang="en-US" sz="1100" b="1" dirty="0"/>
              <a:t>Franklin Gothic Medium </a:t>
            </a:r>
            <a:r>
              <a:rPr lang="en-US" sz="1100" b="1" dirty="0" err="1"/>
              <a:t>Cond</a:t>
            </a:r>
            <a:r>
              <a:rPr lang="en-US" sz="1100" dirty="0"/>
              <a:t>, and then in the </a:t>
            </a:r>
            <a:r>
              <a:rPr lang="en-US" sz="1100" b="1" dirty="0"/>
              <a:t>Font</a:t>
            </a:r>
            <a:r>
              <a:rPr lang="en-US" sz="1100" dirty="0"/>
              <a:t> </a:t>
            </a:r>
            <a:r>
              <a:rPr lang="en-US" sz="1100" b="1" dirty="0"/>
              <a:t>Size</a:t>
            </a:r>
            <a:r>
              <a:rPr lang="en-US" sz="1100" dirty="0"/>
              <a:t> box select </a:t>
            </a:r>
            <a:r>
              <a:rPr lang="en-US" sz="1100" b="1" dirty="0"/>
              <a:t>28 pt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On the </a:t>
            </a:r>
            <a:r>
              <a:rPr lang="en-US" sz="1100" b="1" dirty="0"/>
              <a:t>Home</a:t>
            </a:r>
            <a:r>
              <a:rPr lang="en-US" sz="1100" dirty="0"/>
              <a:t> tab, in the bottom right corner of the </a:t>
            </a:r>
            <a:r>
              <a:rPr lang="en-US" sz="1100" b="1" dirty="0"/>
              <a:t>Drawing</a:t>
            </a:r>
            <a:r>
              <a:rPr lang="en-US" sz="1100" dirty="0"/>
              <a:t> group, click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 launcher.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click </a:t>
            </a:r>
            <a:r>
              <a:rPr lang="en-US" sz="1100" b="1" dirty="0"/>
              <a:t>Text</a:t>
            </a:r>
            <a:r>
              <a:rPr lang="en-US" sz="1100" dirty="0"/>
              <a:t> </a:t>
            </a:r>
            <a:r>
              <a:rPr lang="en-US" sz="1100" b="1" dirty="0"/>
              <a:t>Box</a:t>
            </a:r>
            <a:r>
              <a:rPr lang="en-US" sz="1100" dirty="0"/>
              <a:t> in the left pane, and in the </a:t>
            </a:r>
            <a:r>
              <a:rPr lang="en-US" sz="1100" b="1" dirty="0"/>
              <a:t>Text</a:t>
            </a:r>
            <a:r>
              <a:rPr lang="en-US" sz="1100" dirty="0"/>
              <a:t> </a:t>
            </a:r>
            <a:r>
              <a:rPr lang="en-US" sz="1100" b="1" dirty="0"/>
              <a:t>Box</a:t>
            </a:r>
            <a:r>
              <a:rPr lang="en-US" sz="1100" dirty="0"/>
              <a:t> pane do the following: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Under </a:t>
            </a:r>
            <a:r>
              <a:rPr lang="en-US" sz="1100" b="1" dirty="0"/>
              <a:t>Text</a:t>
            </a:r>
            <a:r>
              <a:rPr lang="en-US" sz="1100" dirty="0"/>
              <a:t> </a:t>
            </a:r>
            <a:r>
              <a:rPr lang="en-US" sz="1100" b="1" dirty="0"/>
              <a:t>layout</a:t>
            </a:r>
            <a:r>
              <a:rPr lang="en-US" sz="1100" dirty="0"/>
              <a:t>, in the </a:t>
            </a:r>
            <a:r>
              <a:rPr lang="en-US" sz="1100" b="1" dirty="0"/>
              <a:t>Vertical</a:t>
            </a:r>
            <a:r>
              <a:rPr lang="en-US" sz="1100" dirty="0"/>
              <a:t> </a:t>
            </a:r>
            <a:r>
              <a:rPr lang="en-US" sz="1100" b="1" dirty="0"/>
              <a:t>alignment</a:t>
            </a:r>
            <a:r>
              <a:rPr lang="en-US" sz="1100" dirty="0"/>
              <a:t> list select </a:t>
            </a:r>
            <a:r>
              <a:rPr lang="en-US" sz="1100" b="1" dirty="0"/>
              <a:t>Bottom</a:t>
            </a:r>
            <a:r>
              <a:rPr lang="en-US" sz="1100" dirty="0"/>
              <a:t>.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Under </a:t>
            </a:r>
            <a:r>
              <a:rPr lang="en-US" sz="1100" b="1" dirty="0"/>
              <a:t>Internal</a:t>
            </a:r>
            <a:r>
              <a:rPr lang="en-US" sz="1100" dirty="0"/>
              <a:t> </a:t>
            </a:r>
            <a:r>
              <a:rPr lang="en-US" sz="1100" b="1" dirty="0"/>
              <a:t>margin</a:t>
            </a:r>
            <a:r>
              <a:rPr lang="en-US" sz="1100" dirty="0"/>
              <a:t>, do the following: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/>
              <a:t> In the </a:t>
            </a:r>
            <a:r>
              <a:rPr lang="en-US" sz="1100" b="1" dirty="0"/>
              <a:t>Left</a:t>
            </a:r>
            <a:r>
              <a:rPr lang="en-US" sz="1100" dirty="0"/>
              <a:t> box enter </a:t>
            </a:r>
            <a:r>
              <a:rPr lang="en-US" sz="1100" b="1" dirty="0"/>
              <a:t>0”</a:t>
            </a:r>
            <a:r>
              <a:rPr lang="en-US" sz="1100" dirty="0"/>
              <a:t>.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/>
              <a:t> In the </a:t>
            </a:r>
            <a:r>
              <a:rPr lang="en-US" sz="1100" b="1" dirty="0"/>
              <a:t>Right</a:t>
            </a:r>
            <a:r>
              <a:rPr lang="en-US" sz="1100" dirty="0"/>
              <a:t> box enter </a:t>
            </a:r>
            <a:r>
              <a:rPr lang="en-US" sz="1100" b="1" dirty="0"/>
              <a:t>0”</a:t>
            </a:r>
            <a:r>
              <a:rPr lang="en-US" sz="1100" dirty="0"/>
              <a:t>.</a:t>
            </a:r>
          </a:p>
          <a:p>
            <a:pPr marL="1054559" lvl="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 In the </a:t>
            </a:r>
            <a:r>
              <a:rPr lang="en-US" sz="1100" b="1" dirty="0"/>
              <a:t>Bottom</a:t>
            </a:r>
            <a:r>
              <a:rPr lang="en-US" sz="1100" dirty="0"/>
              <a:t> box enter </a:t>
            </a:r>
            <a:r>
              <a:rPr lang="en-US" sz="1100" b="1" dirty="0"/>
              <a:t>0”</a:t>
            </a:r>
            <a:r>
              <a:rPr lang="en-US" sz="1100" dirty="0"/>
              <a:t>.</a:t>
            </a:r>
          </a:p>
          <a:p>
            <a:pPr marL="1054559" lvl="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/>
              <a:t> In the </a:t>
            </a:r>
            <a:r>
              <a:rPr lang="en-US" sz="1100" b="1" dirty="0"/>
              <a:t>Top</a:t>
            </a:r>
            <a:r>
              <a:rPr lang="en-US" sz="1100" dirty="0"/>
              <a:t> box enter </a:t>
            </a:r>
            <a:r>
              <a:rPr lang="en-US" sz="1100" b="1" dirty="0"/>
              <a:t>0.6”</a:t>
            </a:r>
            <a:r>
              <a:rPr lang="en-US" sz="1100" dirty="0"/>
              <a:t>.</a:t>
            </a:r>
          </a:p>
          <a:p>
            <a:pPr marL="210912" indent="-210912"/>
            <a:endParaRPr lang="en-US" sz="1100" dirty="0"/>
          </a:p>
          <a:p>
            <a:pPr marL="210912" indent="-210912"/>
            <a:endParaRPr lang="en-US" sz="1100" dirty="0"/>
          </a:p>
          <a:p>
            <a:pPr marL="210912" indent="-210912"/>
            <a:r>
              <a:rPr lang="en-US" sz="1100" dirty="0"/>
              <a:t>To reproduce the rectangle effects on this slide, do the following: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Press and hold CTRL, and the four rectangles (with bulleted text). On the </a:t>
            </a:r>
            <a:r>
              <a:rPr lang="en-US" sz="1100" b="1" dirty="0"/>
              <a:t>Home</a:t>
            </a:r>
            <a:r>
              <a:rPr lang="en-US" sz="1100" dirty="0"/>
              <a:t> tab, in the </a:t>
            </a:r>
            <a:r>
              <a:rPr lang="en-US" sz="1100" b="1" dirty="0"/>
              <a:t>Font</a:t>
            </a:r>
            <a:r>
              <a:rPr lang="en-US" sz="1100" dirty="0"/>
              <a:t> group, do the following: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In the </a:t>
            </a:r>
            <a:r>
              <a:rPr lang="en-US" sz="1100" b="1" dirty="0"/>
              <a:t>Font</a:t>
            </a:r>
            <a:r>
              <a:rPr lang="en-US" sz="1100" dirty="0"/>
              <a:t> list, select </a:t>
            </a:r>
            <a:r>
              <a:rPr lang="en-US" sz="1100" b="1" dirty="0"/>
              <a:t>Franklin</a:t>
            </a:r>
            <a:r>
              <a:rPr lang="en-US" sz="1100" dirty="0"/>
              <a:t> </a:t>
            </a:r>
            <a:r>
              <a:rPr lang="en-US" sz="1100" b="1" dirty="0"/>
              <a:t>Gothic</a:t>
            </a:r>
            <a:r>
              <a:rPr lang="en-US" sz="1100" dirty="0"/>
              <a:t> </a:t>
            </a:r>
            <a:r>
              <a:rPr lang="en-US" sz="1100" b="1" dirty="0"/>
              <a:t>Book</a:t>
            </a:r>
            <a:r>
              <a:rPr lang="en-US" sz="1100" dirty="0"/>
              <a:t>.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In the </a:t>
            </a:r>
            <a:r>
              <a:rPr lang="en-US" sz="1100" b="1" dirty="0"/>
              <a:t>Font</a:t>
            </a:r>
            <a:r>
              <a:rPr lang="en-US" sz="1100" dirty="0"/>
              <a:t> </a:t>
            </a:r>
            <a:r>
              <a:rPr lang="en-US" sz="1100" b="1" dirty="0"/>
              <a:t>Size</a:t>
            </a:r>
            <a:r>
              <a:rPr lang="en-US" sz="1100" dirty="0"/>
              <a:t> box, enter </a:t>
            </a:r>
            <a:r>
              <a:rPr lang="en-US" sz="1100" b="1" dirty="0"/>
              <a:t>21 pt.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In the </a:t>
            </a:r>
            <a:r>
              <a:rPr lang="en-US" sz="1100" b="1" dirty="0"/>
              <a:t>Font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list, under </a:t>
            </a:r>
            <a:r>
              <a:rPr lang="en-US" sz="1100" b="1" dirty="0"/>
              <a:t>Theme</a:t>
            </a:r>
            <a:r>
              <a:rPr lang="en-US" sz="1100" dirty="0"/>
              <a:t> </a:t>
            </a:r>
            <a:r>
              <a:rPr lang="en-US" sz="1100" b="1" dirty="0"/>
              <a:t>Colors</a:t>
            </a:r>
            <a:r>
              <a:rPr lang="en-US" sz="1100" dirty="0"/>
              <a:t> select </a:t>
            </a:r>
            <a:r>
              <a:rPr lang="en-US" sz="1100" b="1" dirty="0"/>
              <a:t>White, Background 1</a:t>
            </a:r>
            <a:r>
              <a:rPr lang="en-US" sz="1100" dirty="0"/>
              <a:t> (first row, first option from the left).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On the </a:t>
            </a:r>
            <a:r>
              <a:rPr lang="en-US" sz="1100" b="1" dirty="0"/>
              <a:t>Home</a:t>
            </a:r>
            <a:r>
              <a:rPr lang="en-US" sz="1100" dirty="0"/>
              <a:t> tab, in the bottom right corner of the </a:t>
            </a:r>
            <a:r>
              <a:rPr lang="en-US" sz="1100" b="1" dirty="0"/>
              <a:t>Drawing</a:t>
            </a:r>
            <a:r>
              <a:rPr lang="en-US" sz="1100" dirty="0"/>
              <a:t> group, click the </a:t>
            </a:r>
            <a:r>
              <a:rPr lang="en-US" sz="1100" b="1" dirty="0"/>
              <a:t>Format Shape </a:t>
            </a:r>
            <a:r>
              <a:rPr lang="en-US" sz="1100" dirty="0"/>
              <a:t>dialog box launcher. In the </a:t>
            </a:r>
            <a:r>
              <a:rPr lang="en-US" sz="1100" b="1" dirty="0"/>
              <a:t>Format Shape </a:t>
            </a:r>
            <a:r>
              <a:rPr lang="en-US" sz="1100" dirty="0"/>
              <a:t>dialog box, click </a:t>
            </a:r>
            <a:r>
              <a:rPr lang="en-US" sz="1100" b="1" dirty="0"/>
              <a:t>Fill</a:t>
            </a:r>
            <a:r>
              <a:rPr lang="en-US" sz="1100" dirty="0"/>
              <a:t> in the left pane, and in the </a:t>
            </a:r>
            <a:r>
              <a:rPr lang="en-US" sz="1100" b="1" dirty="0"/>
              <a:t>Fill</a:t>
            </a:r>
            <a:r>
              <a:rPr lang="en-US" sz="1100" dirty="0"/>
              <a:t> pane do the following: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Click </a:t>
            </a:r>
            <a:r>
              <a:rPr lang="en-US" sz="1100" b="1" dirty="0">
                <a:latin typeface="+mn-lt"/>
                <a:ea typeface="+mn-ea"/>
              </a:rPr>
              <a:t>Gradient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fill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Type</a:t>
            </a:r>
            <a:r>
              <a:rPr lang="en-US" sz="1100" dirty="0">
                <a:latin typeface="+mn-lt"/>
                <a:ea typeface="+mn-ea"/>
              </a:rPr>
              <a:t> list, select </a:t>
            </a:r>
            <a:r>
              <a:rPr lang="en-US" sz="1100" b="1" dirty="0">
                <a:latin typeface="+mn-lt"/>
                <a:ea typeface="+mn-ea"/>
              </a:rPr>
              <a:t>Linear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Direction</a:t>
            </a:r>
            <a:r>
              <a:rPr lang="en-US" sz="1100" dirty="0">
                <a:latin typeface="+mn-lt"/>
                <a:ea typeface="+mn-ea"/>
              </a:rPr>
              <a:t>, and then click </a:t>
            </a:r>
            <a:r>
              <a:rPr lang="en-US" sz="1100" b="1" dirty="0">
                <a:latin typeface="+mn-lt"/>
                <a:ea typeface="+mn-ea"/>
              </a:rPr>
              <a:t>Linear Down </a:t>
            </a:r>
            <a:r>
              <a:rPr lang="en-US" sz="1100" dirty="0">
                <a:latin typeface="+mn-lt"/>
                <a:ea typeface="+mn-ea"/>
              </a:rPr>
              <a:t>(first row, second option from the left). 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  <a:cs typeface="+mn-cs"/>
              </a:rPr>
              <a:t>Under </a:t>
            </a:r>
            <a:r>
              <a:rPr lang="en-US" sz="1100" b="1" dirty="0">
                <a:latin typeface="+mn-lt"/>
                <a:ea typeface="+mn-ea"/>
                <a:cs typeface="+mn-cs"/>
              </a:rPr>
              <a:t>Gradient stops</a:t>
            </a:r>
            <a:r>
              <a:rPr lang="en-US" sz="1100" dirty="0">
                <a:latin typeface="+mn-lt"/>
                <a:ea typeface="+mn-ea"/>
                <a:cs typeface="+mn-cs"/>
              </a:rPr>
              <a:t>, click </a:t>
            </a:r>
            <a:r>
              <a:rPr lang="en-US" sz="1100" b="1" dirty="0">
                <a:latin typeface="+mn-lt"/>
                <a:ea typeface="+mn-ea"/>
                <a:cs typeface="+mn-cs"/>
              </a:rPr>
              <a:t>Add gradient stop</a:t>
            </a:r>
            <a:r>
              <a:rPr lang="en-US" sz="1100" dirty="0">
                <a:latin typeface="+mn-lt"/>
                <a:ea typeface="+mn-ea"/>
                <a:cs typeface="+mn-cs"/>
              </a:rPr>
              <a:t> or </a:t>
            </a:r>
            <a:r>
              <a:rPr lang="en-US" sz="1100" b="1" dirty="0">
                <a:latin typeface="+mn-lt"/>
                <a:ea typeface="+mn-ea"/>
                <a:cs typeface="+mn-cs"/>
              </a:rPr>
              <a:t>Remove gradient stop</a:t>
            </a:r>
            <a:r>
              <a:rPr lang="en-US" sz="1100" dirty="0">
                <a:latin typeface="+mn-lt"/>
                <a:ea typeface="+mn-ea"/>
                <a:cs typeface="+mn-cs"/>
              </a:rPr>
              <a:t> until two stops appear on the slider. Customize the gradient stops as follows: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first stop in the slider, and then do the following: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Color</a:t>
            </a:r>
            <a:r>
              <a:rPr lang="en-US" sz="1100" dirty="0">
                <a:latin typeface="+mn-lt"/>
                <a:ea typeface="+mn-ea"/>
              </a:rPr>
              <a:t>, 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Black, Text 1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second option from the left).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latin typeface="+mn-lt"/>
              </a:rPr>
              <a:t>In the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Transparency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 box, enter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100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%. </a:t>
            </a:r>
            <a:endParaRPr lang="en-US" sz="1100" b="1" dirty="0">
              <a:latin typeface="+mn-lt"/>
              <a:ea typeface="+mn-ea"/>
            </a:endParaRP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last stop in the slider, and then do the following: 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100%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/>
              <a:t>Click the button next to </a:t>
            </a:r>
            <a:r>
              <a:rPr lang="en-US" sz="1100" b="1" dirty="0"/>
              <a:t>Color</a:t>
            </a:r>
            <a:r>
              <a:rPr lang="en-US" sz="1100" dirty="0"/>
              <a:t>, </a:t>
            </a:r>
            <a:r>
              <a:rPr lang="en-US" sz="1100" dirty="0">
                <a:latin typeface="+mn-lt"/>
                <a:ea typeface="+mn-ea"/>
              </a:rPr>
              <a:t>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Black, Text 1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second option from the left).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latin typeface="+mn-lt"/>
              </a:rPr>
              <a:t>In the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Transparency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 box, enter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45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%. </a:t>
            </a:r>
            <a:endParaRPr lang="en-US" sz="1100" dirty="0"/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Also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click </a:t>
            </a:r>
            <a:r>
              <a:rPr lang="en-US" sz="1100" b="1" dirty="0"/>
              <a:t>Shadow</a:t>
            </a:r>
            <a:r>
              <a:rPr lang="en-US" sz="1100" dirty="0"/>
              <a:t> in the left pane, and in the </a:t>
            </a:r>
            <a:r>
              <a:rPr lang="en-US" sz="1100" b="1" dirty="0"/>
              <a:t>Shadow</a:t>
            </a:r>
            <a:r>
              <a:rPr lang="en-US" sz="1100" dirty="0"/>
              <a:t> pane, in the </a:t>
            </a:r>
            <a:r>
              <a:rPr lang="en-US" sz="1100" b="1" dirty="0"/>
              <a:t>Presets</a:t>
            </a:r>
            <a:r>
              <a:rPr lang="en-US" sz="1100" dirty="0"/>
              <a:t> list select </a:t>
            </a:r>
            <a:r>
              <a:rPr lang="en-US" sz="1100" b="1" dirty="0"/>
              <a:t>No</a:t>
            </a:r>
            <a:r>
              <a:rPr lang="en-US" sz="1100" dirty="0"/>
              <a:t> </a:t>
            </a:r>
            <a:r>
              <a:rPr lang="en-US" sz="1100" b="1" dirty="0"/>
              <a:t>Shadow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Also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click </a:t>
            </a:r>
            <a:r>
              <a:rPr lang="en-US" sz="1100" b="1" dirty="0"/>
              <a:t>3-D</a:t>
            </a:r>
            <a:r>
              <a:rPr lang="en-US" sz="1100" dirty="0"/>
              <a:t> </a:t>
            </a:r>
            <a:r>
              <a:rPr lang="en-US" sz="1100" b="1" dirty="0"/>
              <a:t>Format</a:t>
            </a:r>
            <a:r>
              <a:rPr lang="en-US" sz="1100" dirty="0"/>
              <a:t> in the left pane, and in the </a:t>
            </a:r>
            <a:r>
              <a:rPr lang="en-US" sz="1100" b="1" dirty="0"/>
              <a:t>3-D</a:t>
            </a:r>
            <a:r>
              <a:rPr lang="en-US" sz="1100" dirty="0"/>
              <a:t> </a:t>
            </a:r>
            <a:r>
              <a:rPr lang="en-US" sz="1100" b="1" dirty="0"/>
              <a:t>Format</a:t>
            </a:r>
            <a:r>
              <a:rPr lang="en-US" sz="1100" dirty="0"/>
              <a:t> pane, under </a:t>
            </a:r>
            <a:r>
              <a:rPr lang="en-US" sz="1100" b="1" dirty="0"/>
              <a:t>Bevel</a:t>
            </a:r>
            <a:r>
              <a:rPr lang="en-US" sz="1100" dirty="0"/>
              <a:t>, in the </a:t>
            </a:r>
            <a:r>
              <a:rPr lang="en-US" sz="1100" b="1" dirty="0"/>
              <a:t>Top</a:t>
            </a:r>
            <a:r>
              <a:rPr lang="en-US" sz="1100" dirty="0"/>
              <a:t> list select </a:t>
            </a:r>
            <a:r>
              <a:rPr lang="en-US" sz="1100" b="1" dirty="0"/>
              <a:t>No</a:t>
            </a:r>
            <a:r>
              <a:rPr lang="en-US" sz="1100" dirty="0"/>
              <a:t> </a:t>
            </a:r>
            <a:r>
              <a:rPr lang="en-US" sz="1100" b="1" dirty="0"/>
              <a:t>Bevel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Select the first from the top rectangle with bulleted text, and then do the following: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On the </a:t>
            </a:r>
            <a:r>
              <a:rPr lang="en-US" sz="1100" b="1" dirty="0"/>
              <a:t>Home</a:t>
            </a:r>
            <a:r>
              <a:rPr lang="en-US" sz="1100" dirty="0"/>
              <a:t> tab, in the bottom right corner of the </a:t>
            </a:r>
            <a:r>
              <a:rPr lang="en-US" sz="1100" b="1" dirty="0"/>
              <a:t>Drawing</a:t>
            </a:r>
            <a:r>
              <a:rPr lang="en-US" sz="1100" dirty="0"/>
              <a:t> group, click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 launcher.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click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in the left pane, and in the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pane do the following: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Click </a:t>
            </a:r>
            <a:r>
              <a:rPr lang="en-US" sz="1100" b="1" dirty="0">
                <a:latin typeface="+mn-lt"/>
                <a:ea typeface="+mn-ea"/>
              </a:rPr>
              <a:t>Gradient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fill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Type</a:t>
            </a:r>
            <a:r>
              <a:rPr lang="en-US" sz="1100" dirty="0">
                <a:latin typeface="+mn-lt"/>
                <a:ea typeface="+mn-ea"/>
              </a:rPr>
              <a:t> list, select </a:t>
            </a:r>
            <a:r>
              <a:rPr lang="en-US" sz="1100" b="1" dirty="0">
                <a:latin typeface="+mn-lt"/>
                <a:ea typeface="+mn-ea"/>
              </a:rPr>
              <a:t>Linear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Direction</a:t>
            </a:r>
            <a:r>
              <a:rPr lang="en-US" sz="1100" dirty="0">
                <a:latin typeface="+mn-lt"/>
                <a:ea typeface="+mn-ea"/>
              </a:rPr>
              <a:t>, and then click </a:t>
            </a:r>
            <a:r>
              <a:rPr lang="en-US" sz="1100" b="1" dirty="0">
                <a:latin typeface="+mn-lt"/>
                <a:ea typeface="+mn-ea"/>
              </a:rPr>
              <a:t>Linear Down </a:t>
            </a:r>
            <a:r>
              <a:rPr lang="en-US" sz="1100" dirty="0">
                <a:latin typeface="+mn-lt"/>
                <a:ea typeface="+mn-ea"/>
              </a:rPr>
              <a:t>(first row, second option from the left). </a:t>
            </a:r>
            <a:endParaRPr lang="en-US" sz="1100" b="1" dirty="0">
              <a:latin typeface="+mn-lt"/>
              <a:ea typeface="+mn-ea"/>
            </a:endParaRP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Under </a:t>
            </a:r>
            <a:r>
              <a:rPr lang="en-US" sz="1100" b="1" dirty="0">
                <a:latin typeface="+mn-lt"/>
                <a:ea typeface="+mn-ea"/>
              </a:rPr>
              <a:t>Gradient stops</a:t>
            </a:r>
            <a:r>
              <a:rPr lang="en-US" sz="1100" dirty="0">
                <a:latin typeface="+mn-lt"/>
                <a:ea typeface="+mn-ea"/>
              </a:rPr>
              <a:t>, click </a:t>
            </a:r>
            <a:r>
              <a:rPr lang="en-US" sz="1100" b="1" dirty="0">
                <a:latin typeface="+mn-lt"/>
                <a:ea typeface="+mn-ea"/>
              </a:rPr>
              <a:t>Add</a:t>
            </a:r>
            <a:r>
              <a:rPr lang="en-US" sz="1100" dirty="0">
                <a:latin typeface="+mn-lt"/>
                <a:ea typeface="+mn-ea"/>
              </a:rPr>
              <a:t> or </a:t>
            </a:r>
            <a:r>
              <a:rPr lang="en-US" sz="1100" b="1" dirty="0">
                <a:latin typeface="+mn-lt"/>
                <a:ea typeface="+mn-ea"/>
              </a:rPr>
              <a:t>Remove</a:t>
            </a:r>
            <a:r>
              <a:rPr lang="en-US" sz="1100" dirty="0">
                <a:latin typeface="+mn-lt"/>
                <a:ea typeface="+mn-ea"/>
              </a:rPr>
              <a:t> until two stops appear on the slider. Customize the gradient stops as follows: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</a:t>
            </a:r>
            <a:r>
              <a:rPr lang="en-US" sz="1100" b="1" dirty="0">
                <a:latin typeface="+mn-lt"/>
                <a:ea typeface="+mn-ea"/>
              </a:rPr>
              <a:t>Stop 1 </a:t>
            </a:r>
            <a:r>
              <a:rPr lang="en-US" sz="1100" dirty="0">
                <a:latin typeface="+mn-lt"/>
                <a:ea typeface="+mn-ea"/>
              </a:rPr>
              <a:t>on the slider, and then do the following: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Color</a:t>
            </a:r>
            <a:r>
              <a:rPr lang="en-US" sz="1100" dirty="0">
                <a:latin typeface="+mn-lt"/>
                <a:ea typeface="+mn-ea"/>
              </a:rPr>
              <a:t>, 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Orange, Accent 2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sixth option from the left).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latin typeface="+mn-lt"/>
              </a:rPr>
              <a:t>In the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Transparency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 box, enter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100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%. </a:t>
            </a:r>
            <a:endParaRPr lang="en-US" sz="1100" b="1" dirty="0">
              <a:latin typeface="+mn-lt"/>
              <a:ea typeface="+mn-ea"/>
            </a:endParaRP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</a:t>
            </a:r>
            <a:r>
              <a:rPr lang="en-US" sz="1100" b="1" dirty="0">
                <a:latin typeface="+mn-lt"/>
                <a:ea typeface="+mn-ea"/>
              </a:rPr>
              <a:t>Stop 2 </a:t>
            </a:r>
            <a:r>
              <a:rPr lang="en-US" sz="1100" dirty="0">
                <a:latin typeface="+mn-lt"/>
                <a:ea typeface="+mn-ea"/>
              </a:rPr>
              <a:t>on the slider, and then do the following: 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100%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/>
              <a:t>Click the button next to </a:t>
            </a:r>
            <a:r>
              <a:rPr lang="en-US" sz="1100" b="1" dirty="0"/>
              <a:t>Color</a:t>
            </a:r>
            <a:r>
              <a:rPr lang="en-US" sz="1100" dirty="0"/>
              <a:t>, </a:t>
            </a:r>
            <a:r>
              <a:rPr lang="en-US" sz="1100" dirty="0">
                <a:latin typeface="+mn-lt"/>
                <a:ea typeface="+mn-ea"/>
              </a:rPr>
              <a:t>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Orange, Accent 2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sixth option from the left).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latin typeface="+mn-lt"/>
              </a:rPr>
              <a:t>In the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Transparency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 box, enter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%. </a:t>
            </a:r>
            <a:endParaRPr lang="en-US" sz="1100" dirty="0"/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Select the second from the top rectangle with bulleted text, and then do the following: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On the </a:t>
            </a:r>
            <a:r>
              <a:rPr lang="en-US" sz="1100" b="1" dirty="0"/>
              <a:t>Home</a:t>
            </a:r>
            <a:r>
              <a:rPr lang="en-US" sz="1100" dirty="0"/>
              <a:t> tab, in the bottom right corner of the </a:t>
            </a:r>
            <a:r>
              <a:rPr lang="en-US" sz="1100" b="1" dirty="0"/>
              <a:t>Drawing</a:t>
            </a:r>
            <a:r>
              <a:rPr lang="en-US" sz="1100" dirty="0"/>
              <a:t> group, click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 launcher.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click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in the left pane, and in the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pane do the following: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Click </a:t>
            </a:r>
            <a:r>
              <a:rPr lang="en-US" sz="1100" b="1" dirty="0">
                <a:latin typeface="+mn-lt"/>
                <a:ea typeface="+mn-ea"/>
              </a:rPr>
              <a:t>Gradient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fill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Type</a:t>
            </a:r>
            <a:r>
              <a:rPr lang="en-US" sz="1100" dirty="0">
                <a:latin typeface="+mn-lt"/>
                <a:ea typeface="+mn-ea"/>
              </a:rPr>
              <a:t> list, select </a:t>
            </a:r>
            <a:r>
              <a:rPr lang="en-US" sz="1100" b="1" dirty="0">
                <a:latin typeface="+mn-lt"/>
                <a:ea typeface="+mn-ea"/>
              </a:rPr>
              <a:t>Linear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Direction</a:t>
            </a:r>
            <a:r>
              <a:rPr lang="en-US" sz="1100" dirty="0">
                <a:latin typeface="+mn-lt"/>
                <a:ea typeface="+mn-ea"/>
              </a:rPr>
              <a:t>, and then click </a:t>
            </a:r>
            <a:r>
              <a:rPr lang="en-US" sz="1100" b="1" dirty="0">
                <a:latin typeface="+mn-lt"/>
                <a:ea typeface="+mn-ea"/>
              </a:rPr>
              <a:t>Linear Down </a:t>
            </a:r>
            <a:r>
              <a:rPr lang="en-US" sz="1100" dirty="0">
                <a:latin typeface="+mn-lt"/>
                <a:ea typeface="+mn-ea"/>
              </a:rPr>
              <a:t>(first row, second option from the left). </a:t>
            </a:r>
            <a:endParaRPr lang="en-US" sz="1100" b="1" dirty="0">
              <a:latin typeface="+mn-lt"/>
              <a:ea typeface="+mn-ea"/>
            </a:endParaRP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Under </a:t>
            </a:r>
            <a:r>
              <a:rPr lang="en-US" sz="1100" b="1" dirty="0">
                <a:latin typeface="+mn-lt"/>
                <a:ea typeface="+mn-ea"/>
              </a:rPr>
              <a:t>Gradient stops</a:t>
            </a:r>
            <a:r>
              <a:rPr lang="en-US" sz="1100" dirty="0">
                <a:latin typeface="+mn-lt"/>
                <a:ea typeface="+mn-ea"/>
              </a:rPr>
              <a:t>, click </a:t>
            </a:r>
            <a:r>
              <a:rPr lang="en-US" sz="1100" b="1" dirty="0">
                <a:latin typeface="+mn-lt"/>
                <a:ea typeface="+mn-ea"/>
              </a:rPr>
              <a:t>Add gradient stop</a:t>
            </a:r>
            <a:r>
              <a:rPr lang="en-US" sz="1100" dirty="0">
                <a:latin typeface="+mn-lt"/>
                <a:ea typeface="+mn-ea"/>
              </a:rPr>
              <a:t> or </a:t>
            </a:r>
            <a:r>
              <a:rPr lang="en-US" sz="1100" b="1" dirty="0">
                <a:latin typeface="+mn-lt"/>
                <a:ea typeface="+mn-ea"/>
              </a:rPr>
              <a:t>Remove gradient stop</a:t>
            </a:r>
            <a:r>
              <a:rPr lang="en-US" sz="1100" dirty="0">
                <a:latin typeface="+mn-lt"/>
                <a:ea typeface="+mn-ea"/>
              </a:rPr>
              <a:t> until two stops appear on the slider. Customize the gradient stops as follows: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first stop on the slider, and then do the following: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Color</a:t>
            </a:r>
            <a:r>
              <a:rPr lang="en-US" sz="1100" dirty="0">
                <a:latin typeface="+mn-lt"/>
                <a:ea typeface="+mn-ea"/>
              </a:rPr>
              <a:t>, 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Olive Green, Accent 3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sixth option from the left).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latin typeface="+mn-lt"/>
              </a:rPr>
              <a:t>In the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Transparency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 box, enter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100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%. </a:t>
            </a:r>
            <a:endParaRPr lang="en-US" sz="1100" b="1" dirty="0">
              <a:latin typeface="+mn-lt"/>
              <a:ea typeface="+mn-ea"/>
            </a:endParaRP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last stop on the slider, and then do the following: 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100%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/>
              <a:t>Click the button next to </a:t>
            </a:r>
            <a:r>
              <a:rPr lang="en-US" sz="1100" b="1" dirty="0"/>
              <a:t>Color</a:t>
            </a:r>
            <a:r>
              <a:rPr lang="en-US" sz="1100" dirty="0"/>
              <a:t>, </a:t>
            </a:r>
            <a:r>
              <a:rPr lang="en-US" sz="1100" dirty="0">
                <a:latin typeface="+mn-lt"/>
                <a:ea typeface="+mn-ea"/>
              </a:rPr>
              <a:t>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Olive Green, Accent 3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sixth option from the left).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latin typeface="+mn-lt"/>
              </a:rPr>
              <a:t>In the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Transparency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 box, enter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%.</a:t>
            </a:r>
            <a:endParaRPr lang="en-US" sz="1100" dirty="0"/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Select the third from the top rectangle with bulleted text, and then do the following: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On the </a:t>
            </a:r>
            <a:r>
              <a:rPr lang="en-US" sz="1100" b="1" dirty="0"/>
              <a:t>Home</a:t>
            </a:r>
            <a:r>
              <a:rPr lang="en-US" sz="1100" dirty="0"/>
              <a:t> tab, in the bottom right corner of the </a:t>
            </a:r>
            <a:r>
              <a:rPr lang="en-US" sz="1100" b="1" dirty="0"/>
              <a:t>Drawing</a:t>
            </a:r>
            <a:r>
              <a:rPr lang="en-US" sz="1100" dirty="0"/>
              <a:t> group, click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 launcher.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click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in the left pane, and in the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pane do the following: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Click </a:t>
            </a:r>
            <a:r>
              <a:rPr lang="en-US" sz="1100" b="1" dirty="0">
                <a:latin typeface="+mn-lt"/>
                <a:ea typeface="+mn-ea"/>
              </a:rPr>
              <a:t>Gradient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fill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Type</a:t>
            </a:r>
            <a:r>
              <a:rPr lang="en-US" sz="1100" dirty="0">
                <a:latin typeface="+mn-lt"/>
                <a:ea typeface="+mn-ea"/>
              </a:rPr>
              <a:t> list, select </a:t>
            </a:r>
            <a:r>
              <a:rPr lang="en-US" sz="1100" b="1" dirty="0">
                <a:latin typeface="+mn-lt"/>
                <a:ea typeface="+mn-ea"/>
              </a:rPr>
              <a:t>Linear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Direction</a:t>
            </a:r>
            <a:r>
              <a:rPr lang="en-US" sz="1100" dirty="0">
                <a:latin typeface="+mn-lt"/>
                <a:ea typeface="+mn-ea"/>
              </a:rPr>
              <a:t>, and then click </a:t>
            </a:r>
            <a:r>
              <a:rPr lang="en-US" sz="1100" b="1" dirty="0">
                <a:latin typeface="+mn-lt"/>
                <a:ea typeface="+mn-ea"/>
              </a:rPr>
              <a:t>Linear Down </a:t>
            </a:r>
            <a:r>
              <a:rPr lang="en-US" sz="1100" dirty="0">
                <a:latin typeface="+mn-lt"/>
                <a:ea typeface="+mn-ea"/>
              </a:rPr>
              <a:t>(first row, second option from the left). </a:t>
            </a:r>
            <a:endParaRPr lang="en-US" sz="1100" b="1" dirty="0">
              <a:latin typeface="+mn-lt"/>
              <a:ea typeface="+mn-ea"/>
            </a:endParaRP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Under </a:t>
            </a:r>
            <a:r>
              <a:rPr lang="en-US" sz="1100" b="1" dirty="0">
                <a:latin typeface="+mn-lt"/>
                <a:ea typeface="+mn-ea"/>
              </a:rPr>
              <a:t>Gradient stops</a:t>
            </a:r>
            <a:r>
              <a:rPr lang="en-US" sz="1100" dirty="0">
                <a:latin typeface="+mn-lt"/>
                <a:ea typeface="+mn-ea"/>
              </a:rPr>
              <a:t>, click </a:t>
            </a:r>
            <a:r>
              <a:rPr lang="en-US" sz="1100" b="1" dirty="0">
                <a:latin typeface="+mn-lt"/>
                <a:ea typeface="+mn-ea"/>
              </a:rPr>
              <a:t>Add gradient stop</a:t>
            </a:r>
            <a:r>
              <a:rPr lang="en-US" sz="1100" dirty="0">
                <a:latin typeface="+mn-lt"/>
                <a:ea typeface="+mn-ea"/>
              </a:rPr>
              <a:t> or </a:t>
            </a:r>
            <a:r>
              <a:rPr lang="en-US" sz="1100" b="1" dirty="0">
                <a:latin typeface="+mn-lt"/>
                <a:ea typeface="+mn-ea"/>
              </a:rPr>
              <a:t>Remove gradient stop</a:t>
            </a:r>
            <a:r>
              <a:rPr lang="en-US" sz="1100" dirty="0">
                <a:latin typeface="+mn-lt"/>
                <a:ea typeface="+mn-ea"/>
              </a:rPr>
              <a:t> until two stops appear on the slider. Customize the gradient stops as follows: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first stop on the slider, and then do the following: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Color</a:t>
            </a:r>
            <a:r>
              <a:rPr lang="en-US" sz="1100" dirty="0">
                <a:latin typeface="+mn-lt"/>
                <a:ea typeface="+mn-ea"/>
              </a:rPr>
              <a:t>, 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Gold, Accent 4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seventh option from the left).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latin typeface="+mn-lt"/>
              </a:rPr>
              <a:t>In the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Transparency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 box, enter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100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%. </a:t>
            </a:r>
            <a:endParaRPr lang="en-US" sz="1100" b="1" dirty="0">
              <a:latin typeface="+mn-lt"/>
              <a:ea typeface="+mn-ea"/>
            </a:endParaRP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last stop on the slider, and then do the following: 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100%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/>
              <a:t>Click the button next to </a:t>
            </a:r>
            <a:r>
              <a:rPr lang="en-US" sz="1100" b="1" dirty="0"/>
              <a:t>Color</a:t>
            </a:r>
            <a:r>
              <a:rPr lang="en-US" sz="1100" dirty="0"/>
              <a:t>, </a:t>
            </a:r>
            <a:r>
              <a:rPr lang="en-US" sz="1100" dirty="0">
                <a:latin typeface="+mn-lt"/>
                <a:ea typeface="+mn-ea"/>
              </a:rPr>
              <a:t>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Gold, Accent 4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seventh option from the left).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latin typeface="+mn-lt"/>
              </a:rPr>
              <a:t>In the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Transparency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 box, enter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%.</a:t>
            </a:r>
            <a:endParaRPr lang="en-US" sz="1100" dirty="0"/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Select the fourth from the top rectangle with bulleted text, and then do the following: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On the </a:t>
            </a:r>
            <a:r>
              <a:rPr lang="en-US" sz="1100" b="1" dirty="0"/>
              <a:t>Home</a:t>
            </a:r>
            <a:r>
              <a:rPr lang="en-US" sz="1100" dirty="0"/>
              <a:t> tab, in the bottom right corner of the </a:t>
            </a:r>
            <a:r>
              <a:rPr lang="en-US" sz="1100" b="1" dirty="0"/>
              <a:t>Drawing</a:t>
            </a:r>
            <a:r>
              <a:rPr lang="en-US" sz="1100" dirty="0"/>
              <a:t> group, click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 launcher. In the </a:t>
            </a:r>
            <a:r>
              <a:rPr lang="en-US" sz="1100" b="1" dirty="0"/>
              <a:t>Format</a:t>
            </a:r>
            <a:r>
              <a:rPr lang="en-US" sz="1100" dirty="0"/>
              <a:t> </a:t>
            </a:r>
            <a:r>
              <a:rPr lang="en-US" sz="1100" b="1" dirty="0"/>
              <a:t>Shape</a:t>
            </a:r>
            <a:r>
              <a:rPr lang="en-US" sz="1100" dirty="0"/>
              <a:t> dialog box, click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in the left pane, and in the </a:t>
            </a:r>
            <a:r>
              <a:rPr lang="en-US" sz="1100" b="1" dirty="0"/>
              <a:t>Line</a:t>
            </a:r>
            <a:r>
              <a:rPr lang="en-US" sz="1100" dirty="0"/>
              <a:t> </a:t>
            </a:r>
            <a:r>
              <a:rPr lang="en-US" sz="1100" b="1" dirty="0"/>
              <a:t>Color</a:t>
            </a:r>
            <a:r>
              <a:rPr lang="en-US" sz="1100" dirty="0"/>
              <a:t> pane do the following: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Click </a:t>
            </a:r>
            <a:r>
              <a:rPr lang="en-US" sz="1100" b="1" dirty="0">
                <a:latin typeface="+mn-lt"/>
                <a:ea typeface="+mn-ea"/>
              </a:rPr>
              <a:t>Gradient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fill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Type</a:t>
            </a:r>
            <a:r>
              <a:rPr lang="en-US" sz="1100" dirty="0">
                <a:latin typeface="+mn-lt"/>
                <a:ea typeface="+mn-ea"/>
              </a:rPr>
              <a:t> list, select </a:t>
            </a:r>
            <a:r>
              <a:rPr lang="en-US" sz="1100" b="1" dirty="0">
                <a:latin typeface="+mn-lt"/>
                <a:ea typeface="+mn-ea"/>
              </a:rPr>
              <a:t>Linear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Direction</a:t>
            </a:r>
            <a:r>
              <a:rPr lang="en-US" sz="1100" dirty="0">
                <a:latin typeface="+mn-lt"/>
                <a:ea typeface="+mn-ea"/>
              </a:rPr>
              <a:t>, and then click </a:t>
            </a:r>
            <a:r>
              <a:rPr lang="en-US" sz="1100" b="1" dirty="0">
                <a:latin typeface="+mn-lt"/>
                <a:ea typeface="+mn-ea"/>
              </a:rPr>
              <a:t>Linear Down </a:t>
            </a:r>
            <a:r>
              <a:rPr lang="en-US" sz="1100" dirty="0">
                <a:latin typeface="+mn-lt"/>
                <a:ea typeface="+mn-ea"/>
              </a:rPr>
              <a:t>(first row, second option from the left). </a:t>
            </a:r>
            <a:endParaRPr lang="en-US" sz="1100" b="1" dirty="0">
              <a:latin typeface="+mn-lt"/>
              <a:ea typeface="+mn-ea"/>
            </a:endParaRP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</a:rPr>
              <a:t>Under </a:t>
            </a:r>
            <a:r>
              <a:rPr lang="en-US" sz="1100" b="1" dirty="0">
                <a:latin typeface="+mn-lt"/>
                <a:ea typeface="+mn-ea"/>
              </a:rPr>
              <a:t>Gradient stops</a:t>
            </a:r>
            <a:r>
              <a:rPr lang="en-US" sz="1100" dirty="0">
                <a:latin typeface="+mn-lt"/>
                <a:ea typeface="+mn-ea"/>
              </a:rPr>
              <a:t>, click </a:t>
            </a:r>
            <a:r>
              <a:rPr lang="en-US" sz="1100" b="1" dirty="0">
                <a:latin typeface="+mn-lt"/>
                <a:ea typeface="+mn-ea"/>
              </a:rPr>
              <a:t>Add gradient stop</a:t>
            </a:r>
            <a:r>
              <a:rPr lang="en-US" sz="1100" dirty="0">
                <a:latin typeface="+mn-lt"/>
                <a:ea typeface="+mn-ea"/>
              </a:rPr>
              <a:t> or </a:t>
            </a:r>
            <a:r>
              <a:rPr lang="en-US" sz="1100" b="1" dirty="0">
                <a:latin typeface="+mn-lt"/>
                <a:ea typeface="+mn-ea"/>
              </a:rPr>
              <a:t>Remove gradient stop</a:t>
            </a:r>
            <a:r>
              <a:rPr lang="en-US" sz="1100" dirty="0">
                <a:latin typeface="+mn-lt"/>
                <a:ea typeface="+mn-ea"/>
              </a:rPr>
              <a:t> until two stops appear on the slider. Customize the gradient stops as follows: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first stop on the slider, and then do the following: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Color</a:t>
            </a:r>
            <a:r>
              <a:rPr lang="en-US" sz="1100" dirty="0">
                <a:latin typeface="+mn-lt"/>
                <a:ea typeface="+mn-ea"/>
              </a:rPr>
              <a:t>, 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Green, Accent 5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8th option from the left).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latin typeface="+mn-lt"/>
              </a:rPr>
              <a:t>In the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Transparency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 box, enter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100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%. </a:t>
            </a:r>
            <a:endParaRPr lang="en-US" sz="1100" b="1" dirty="0">
              <a:latin typeface="+mn-lt"/>
              <a:ea typeface="+mn-ea"/>
            </a:endParaRP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last stop on the slider, and then do the following: 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100%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/>
              <a:t>Click the button next to </a:t>
            </a:r>
            <a:r>
              <a:rPr lang="en-US" sz="1100" b="1" dirty="0"/>
              <a:t>Color</a:t>
            </a:r>
            <a:r>
              <a:rPr lang="en-US" sz="1100" dirty="0"/>
              <a:t>, </a:t>
            </a:r>
            <a:r>
              <a:rPr lang="en-US" sz="1100" dirty="0">
                <a:latin typeface="+mn-lt"/>
                <a:ea typeface="+mn-ea"/>
              </a:rPr>
              <a:t>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Green, Accent 5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8th option from the left).</a:t>
            </a:r>
          </a:p>
          <a:p>
            <a:pPr marL="1476382" lvl="3" indent="-210912">
              <a:buFont typeface="Arial" pitchFamily="34" charset="0"/>
              <a:buChar char="•"/>
            </a:pPr>
            <a:r>
              <a:rPr lang="en-US" sz="1100" dirty="0">
                <a:solidFill>
                  <a:schemeClr val="accent6"/>
                </a:solidFill>
                <a:latin typeface="+mn-lt"/>
              </a:rPr>
              <a:t>In the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Transparency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 box, enter </a:t>
            </a:r>
            <a:r>
              <a:rPr lang="en-US" sz="1100" b="1" dirty="0">
                <a:solidFill>
                  <a:schemeClr val="accent6"/>
                </a:solidFill>
                <a:latin typeface="+mn-lt"/>
              </a:rPr>
              <a:t>0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%.</a:t>
            </a:r>
          </a:p>
          <a:p>
            <a:pPr marL="210912" indent="-210912"/>
            <a:endParaRPr lang="en-US" sz="1100" dirty="0"/>
          </a:p>
          <a:p>
            <a:pPr marL="210912" indent="-210912"/>
            <a:endParaRPr lang="en-US" sz="1100" dirty="0"/>
          </a:p>
          <a:p>
            <a:pPr marL="210912" indent="-210912"/>
            <a:r>
              <a:rPr lang="en-US" sz="1100" dirty="0"/>
              <a:t>To reproduce the animation effects on this slide, do the following: 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Advanced Animation</a:t>
            </a:r>
            <a:r>
              <a:rPr lang="en-US" sz="1100" dirty="0"/>
              <a:t> group, click </a:t>
            </a:r>
            <a:r>
              <a:rPr lang="en-US" sz="1100" b="1" dirty="0"/>
              <a:t>Animation Pane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Select the SmartArt graphic, and then on the </a:t>
            </a:r>
            <a:r>
              <a:rPr lang="en-US" sz="1100" b="1" dirty="0"/>
              <a:t>Animations</a:t>
            </a:r>
            <a:r>
              <a:rPr lang="en-US" sz="1100" dirty="0"/>
              <a:t> tab, in the </a:t>
            </a:r>
            <a:r>
              <a:rPr lang="en-US" sz="1100" b="1" dirty="0"/>
              <a:t>Animation</a:t>
            </a:r>
            <a:r>
              <a:rPr lang="en-US" sz="1100" dirty="0"/>
              <a:t> group, click the </a:t>
            </a:r>
            <a:r>
              <a:rPr lang="en-US" sz="1100" b="1" dirty="0"/>
              <a:t>More</a:t>
            </a:r>
            <a:r>
              <a:rPr lang="en-US" sz="1100" dirty="0"/>
              <a:t> arrow on the </a:t>
            </a:r>
            <a:r>
              <a:rPr lang="en-US" sz="1100" b="1" dirty="0"/>
              <a:t>Effects Gallery </a:t>
            </a:r>
            <a:r>
              <a:rPr lang="en-US" sz="1100" dirty="0"/>
              <a:t>and under </a:t>
            </a:r>
            <a:r>
              <a:rPr lang="en-US" sz="1100" b="1" dirty="0"/>
              <a:t>Entrance</a:t>
            </a:r>
            <a:r>
              <a:rPr lang="en-US" sz="1100" dirty="0"/>
              <a:t>, click </a:t>
            </a:r>
            <a:r>
              <a:rPr lang="en-US" sz="1100" b="1" dirty="0"/>
              <a:t>Grow &amp; Turn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In the </a:t>
            </a:r>
            <a:r>
              <a:rPr lang="en-US" sz="1100" b="1" dirty="0"/>
              <a:t>Animation</a:t>
            </a:r>
            <a:r>
              <a:rPr lang="en-US" sz="1100" dirty="0"/>
              <a:t> group, click </a:t>
            </a:r>
            <a:r>
              <a:rPr lang="en-US" sz="1100" b="1" dirty="0"/>
              <a:t>Effect Options</a:t>
            </a:r>
            <a:r>
              <a:rPr lang="en-US" sz="1100" dirty="0"/>
              <a:t>, and under </a:t>
            </a:r>
            <a:r>
              <a:rPr lang="en-US" sz="1100" b="1" dirty="0"/>
              <a:t>Sequence</a:t>
            </a:r>
            <a:r>
              <a:rPr lang="en-US" sz="1100" dirty="0"/>
              <a:t>, click </a:t>
            </a:r>
            <a:r>
              <a:rPr lang="en-US" sz="1100" b="1" dirty="0"/>
              <a:t>One by one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In the </a:t>
            </a:r>
            <a:r>
              <a:rPr lang="en-US" sz="1100" b="1" dirty="0"/>
              <a:t>Timing</a:t>
            </a:r>
            <a:r>
              <a:rPr lang="en-US" sz="1100" dirty="0"/>
              <a:t> group, in the </a:t>
            </a:r>
            <a:r>
              <a:rPr lang="en-US" sz="1100" b="1" dirty="0"/>
              <a:t>Duration</a:t>
            </a:r>
            <a:r>
              <a:rPr lang="en-US" sz="1100" dirty="0"/>
              <a:t> list, enter </a:t>
            </a:r>
            <a:r>
              <a:rPr lang="en-US" sz="1100" b="1" dirty="0"/>
              <a:t>01.00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In the </a:t>
            </a:r>
            <a:r>
              <a:rPr lang="en-US" sz="1100" b="1" dirty="0"/>
              <a:t>Animation Pane</a:t>
            </a:r>
            <a:r>
              <a:rPr lang="en-US" sz="1100" dirty="0"/>
              <a:t>, click the double arrow to expand the contents of the list. Press and hold CTRL, and select the second, fourth, sixth, and eighth effects (bullets’ grow &amp; turn entrance effects), and then do the following: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In the Animation group, click the </a:t>
            </a:r>
            <a:r>
              <a:rPr lang="en-US" sz="1100" b="1" dirty="0"/>
              <a:t>More</a:t>
            </a:r>
            <a:r>
              <a:rPr lang="en-US" sz="1100" dirty="0"/>
              <a:t> arrow on the </a:t>
            </a:r>
            <a:r>
              <a:rPr lang="en-US" sz="1100" b="1" dirty="0"/>
              <a:t>Effects Gallery </a:t>
            </a:r>
            <a:r>
              <a:rPr lang="en-US" sz="1100" dirty="0"/>
              <a:t>and then click </a:t>
            </a:r>
            <a:r>
              <a:rPr lang="en-US" sz="1100" b="1" dirty="0"/>
              <a:t>More Entrance Effects</a:t>
            </a:r>
            <a:r>
              <a:rPr lang="en-US" sz="1100" dirty="0"/>
              <a:t>. Under </a:t>
            </a:r>
            <a:r>
              <a:rPr lang="en-US" sz="1100" b="1" dirty="0"/>
              <a:t>Basic</a:t>
            </a:r>
            <a:r>
              <a:rPr lang="en-US" sz="1100" dirty="0"/>
              <a:t>, click </a:t>
            </a:r>
            <a:r>
              <a:rPr lang="en-US" sz="1100" b="1" dirty="0"/>
              <a:t>Peek</a:t>
            </a:r>
            <a:r>
              <a:rPr lang="en-US" sz="1100" dirty="0"/>
              <a:t> </a:t>
            </a:r>
            <a:r>
              <a:rPr lang="en-US" sz="1100" b="1" dirty="0"/>
              <a:t>In</a:t>
            </a:r>
            <a:r>
              <a:rPr lang="en-US" sz="1100" dirty="0"/>
              <a:t>, and then click</a:t>
            </a:r>
            <a:r>
              <a:rPr lang="en-US" sz="1100" b="1" dirty="0"/>
              <a:t> OK</a:t>
            </a:r>
            <a:r>
              <a:rPr lang="en-US" sz="1100" dirty="0"/>
              <a:t>.</a:t>
            </a:r>
          </a:p>
          <a:p>
            <a:pPr marL="632735" lvl="1" indent="-210912">
              <a:buFont typeface="+mj-lt"/>
              <a:buAutoNum type="arabicPeriod"/>
            </a:pPr>
            <a:r>
              <a:rPr lang="en-US" sz="1100" dirty="0"/>
              <a:t>With the four peek in entrance effects still selected, in the </a:t>
            </a:r>
            <a:r>
              <a:rPr lang="en-US" sz="1100" b="1" dirty="0"/>
              <a:t>Timing </a:t>
            </a:r>
            <a:r>
              <a:rPr lang="en-US" sz="1100" dirty="0"/>
              <a:t>group,</a:t>
            </a:r>
            <a:r>
              <a:rPr lang="en-US" sz="1100" b="1" dirty="0"/>
              <a:t> </a:t>
            </a:r>
            <a:r>
              <a:rPr lang="en-US" sz="1100" dirty="0"/>
              <a:t>do the following: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/>
              <a:t>In the </a:t>
            </a:r>
            <a:r>
              <a:rPr lang="en-US" sz="1100" b="1" dirty="0"/>
              <a:t>Start</a:t>
            </a:r>
            <a:r>
              <a:rPr lang="en-US" sz="1100" dirty="0"/>
              <a:t> list, select </a:t>
            </a:r>
            <a:r>
              <a:rPr lang="en-US" sz="1100" b="1" dirty="0"/>
              <a:t>With</a:t>
            </a:r>
            <a:r>
              <a:rPr lang="en-US" sz="1100" dirty="0"/>
              <a:t> </a:t>
            </a:r>
            <a:r>
              <a:rPr lang="en-US" sz="1100" b="1" dirty="0"/>
              <a:t>Previous</a:t>
            </a:r>
            <a:r>
              <a:rPr lang="en-US" sz="1100" dirty="0"/>
              <a:t>.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/>
              <a:t>In the </a:t>
            </a:r>
            <a:r>
              <a:rPr lang="en-US" sz="1100" b="1" dirty="0"/>
              <a:t>Duration </a:t>
            </a:r>
            <a:r>
              <a:rPr lang="en-US" sz="1100" dirty="0"/>
              <a:t>list, select </a:t>
            </a:r>
            <a:r>
              <a:rPr lang="en-US" sz="1100" b="1" dirty="0"/>
              <a:t>01.00</a:t>
            </a:r>
            <a:r>
              <a:rPr lang="en-US" sz="1100" dirty="0"/>
              <a:t>.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/>
              <a:t>Select the first grow &amp; turn entrance effect in the list, and in the </a:t>
            </a:r>
            <a:r>
              <a:rPr lang="en-US" sz="1100" b="1" dirty="0"/>
              <a:t>Timing</a:t>
            </a:r>
            <a:r>
              <a:rPr lang="en-US" sz="1100" dirty="0"/>
              <a:t> group, in the </a:t>
            </a:r>
            <a:r>
              <a:rPr lang="en-US" sz="1100" b="1" dirty="0"/>
              <a:t>Start</a:t>
            </a:r>
            <a:r>
              <a:rPr lang="en-US" sz="1100" dirty="0"/>
              <a:t> list, click </a:t>
            </a:r>
            <a:r>
              <a:rPr lang="en-US" sz="1100" b="1" dirty="0"/>
              <a:t>With</a:t>
            </a:r>
            <a:r>
              <a:rPr lang="en-US" sz="1100" dirty="0"/>
              <a:t> </a:t>
            </a:r>
            <a:r>
              <a:rPr lang="en-US" sz="1100" b="1" dirty="0"/>
              <a:t>Previous</a:t>
            </a:r>
            <a:r>
              <a:rPr lang="en-US" sz="1100" dirty="0"/>
              <a:t>. </a:t>
            </a:r>
          </a:p>
          <a:p>
            <a:pPr marL="210912" indent="-210912"/>
            <a:endParaRPr lang="en-US" sz="1100" dirty="0"/>
          </a:p>
          <a:p>
            <a:pPr marL="210912" indent="-210912"/>
            <a:endParaRPr lang="en-US" sz="1100" dirty="0"/>
          </a:p>
          <a:p>
            <a:r>
              <a:rPr lang="en-US" sz="1100" dirty="0">
                <a:latin typeface="+mn-lt"/>
              </a:rPr>
              <a:t>To reproduce the background effects on this slide, do the following:</a:t>
            </a:r>
          </a:p>
          <a:p>
            <a:pPr marL="210912" indent="-210912">
              <a:buFont typeface="+mj-lt"/>
              <a:buAutoNum type="arabicPeriod"/>
            </a:pPr>
            <a:r>
              <a:rPr lang="en-US" sz="1100" dirty="0">
                <a:latin typeface="+mn-lt"/>
                <a:ea typeface="+mn-ea"/>
                <a:cs typeface="+mn-cs"/>
              </a:rPr>
              <a:t>Right-click the slide background area, and then click </a:t>
            </a:r>
            <a:r>
              <a:rPr lang="en-US" sz="1100" b="1" dirty="0">
                <a:latin typeface="+mn-lt"/>
                <a:ea typeface="+mn-ea"/>
                <a:cs typeface="+mn-cs"/>
              </a:rPr>
              <a:t>Format Background</a:t>
            </a:r>
            <a:r>
              <a:rPr lang="en-US" sz="1100" dirty="0">
                <a:latin typeface="+mn-lt"/>
                <a:ea typeface="+mn-ea"/>
                <a:cs typeface="+mn-cs"/>
              </a:rPr>
              <a:t>. In the </a:t>
            </a:r>
            <a:r>
              <a:rPr lang="en-US" sz="1100" b="1" dirty="0">
                <a:latin typeface="+mn-lt"/>
                <a:ea typeface="+mn-ea"/>
                <a:cs typeface="+mn-cs"/>
              </a:rPr>
              <a:t>Format Background </a:t>
            </a:r>
            <a:r>
              <a:rPr lang="en-US" sz="1100" dirty="0">
                <a:latin typeface="+mn-lt"/>
                <a:ea typeface="+mn-ea"/>
                <a:cs typeface="+mn-cs"/>
              </a:rPr>
              <a:t>dialog box, click </a:t>
            </a:r>
            <a:r>
              <a:rPr lang="en-US" sz="1100" b="1" dirty="0">
                <a:latin typeface="+mn-lt"/>
                <a:ea typeface="+mn-ea"/>
                <a:cs typeface="+mn-cs"/>
              </a:rPr>
              <a:t>Fill</a:t>
            </a:r>
            <a:r>
              <a:rPr lang="en-US" sz="1100" dirty="0">
                <a:latin typeface="+mn-lt"/>
                <a:ea typeface="+mn-ea"/>
                <a:cs typeface="+mn-cs"/>
              </a:rPr>
              <a:t> in the left pane, select </a:t>
            </a:r>
            <a:r>
              <a:rPr lang="en-US" sz="1100" b="1" dirty="0">
                <a:latin typeface="+mn-lt"/>
                <a:ea typeface="+mn-ea"/>
                <a:cs typeface="+mn-cs"/>
              </a:rPr>
              <a:t>Gradient fill</a:t>
            </a:r>
            <a:r>
              <a:rPr lang="en-US" sz="1100" dirty="0">
                <a:latin typeface="+mn-lt"/>
                <a:ea typeface="+mn-ea"/>
                <a:cs typeface="+mn-cs"/>
              </a:rPr>
              <a:t> in the </a:t>
            </a:r>
            <a:r>
              <a:rPr lang="en-US" sz="1100" b="1" dirty="0">
                <a:latin typeface="+mn-lt"/>
                <a:ea typeface="+mn-ea"/>
                <a:cs typeface="+mn-cs"/>
              </a:rPr>
              <a:t>Fill</a:t>
            </a:r>
            <a:r>
              <a:rPr lang="en-US" sz="1100" dirty="0">
                <a:latin typeface="+mn-lt"/>
                <a:ea typeface="+mn-ea"/>
                <a:cs typeface="+mn-cs"/>
              </a:rPr>
              <a:t> pane, and then do the following: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Type</a:t>
            </a:r>
            <a:r>
              <a:rPr lang="en-US" sz="1100" dirty="0">
                <a:latin typeface="+mn-lt"/>
                <a:ea typeface="+mn-ea"/>
              </a:rPr>
              <a:t> list, select </a:t>
            </a:r>
            <a:r>
              <a:rPr lang="en-US" sz="1100" b="1" dirty="0">
                <a:latin typeface="+mn-lt"/>
                <a:ea typeface="+mn-ea"/>
              </a:rPr>
              <a:t>Radial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Direction</a:t>
            </a:r>
            <a:r>
              <a:rPr lang="en-US" sz="1100" dirty="0">
                <a:latin typeface="+mn-lt"/>
                <a:ea typeface="+mn-ea"/>
              </a:rPr>
              <a:t>, and then click </a:t>
            </a:r>
            <a:r>
              <a:rPr lang="en-US" sz="1100" b="1" dirty="0">
                <a:latin typeface="+mn-lt"/>
                <a:ea typeface="+mn-ea"/>
              </a:rPr>
              <a:t>From Center </a:t>
            </a:r>
            <a:r>
              <a:rPr lang="en-US" sz="1100" dirty="0">
                <a:latin typeface="+mn-lt"/>
                <a:ea typeface="+mn-ea"/>
              </a:rPr>
              <a:t>(third option from the left). </a:t>
            </a:r>
            <a:endParaRPr lang="en-US" sz="1100" b="1" dirty="0">
              <a:latin typeface="+mn-lt"/>
              <a:ea typeface="+mn-ea"/>
            </a:endParaRPr>
          </a:p>
          <a:p>
            <a:pPr marL="21091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1100" dirty="0">
                <a:latin typeface="+mn-lt"/>
                <a:ea typeface="+mn-ea"/>
                <a:cs typeface="+mn-cs"/>
              </a:rPr>
              <a:t>Under </a:t>
            </a:r>
            <a:r>
              <a:rPr lang="en-US" sz="1100" b="1" dirty="0">
                <a:latin typeface="+mn-lt"/>
                <a:ea typeface="+mn-ea"/>
                <a:cs typeface="+mn-cs"/>
              </a:rPr>
              <a:t>Gradient stops</a:t>
            </a:r>
            <a:r>
              <a:rPr lang="en-US" sz="1100" dirty="0">
                <a:latin typeface="+mn-lt"/>
                <a:ea typeface="+mn-ea"/>
                <a:cs typeface="+mn-cs"/>
              </a:rPr>
              <a:t>, click </a:t>
            </a:r>
            <a:r>
              <a:rPr lang="en-US" sz="1100" b="1" dirty="0">
                <a:latin typeface="+mn-lt"/>
                <a:ea typeface="+mn-ea"/>
                <a:cs typeface="+mn-cs"/>
              </a:rPr>
              <a:t>Add gradient stop</a:t>
            </a:r>
            <a:r>
              <a:rPr lang="en-US" sz="1100" dirty="0">
                <a:latin typeface="+mn-lt"/>
                <a:ea typeface="+mn-ea"/>
                <a:cs typeface="+mn-cs"/>
              </a:rPr>
              <a:t> or </a:t>
            </a:r>
            <a:r>
              <a:rPr lang="en-US" sz="1100" b="1" dirty="0">
                <a:latin typeface="+mn-lt"/>
                <a:ea typeface="+mn-ea"/>
                <a:cs typeface="+mn-cs"/>
              </a:rPr>
              <a:t>Remove gradient stop</a:t>
            </a:r>
            <a:r>
              <a:rPr lang="en-US" sz="1100" dirty="0">
                <a:latin typeface="+mn-lt"/>
                <a:ea typeface="+mn-ea"/>
                <a:cs typeface="+mn-cs"/>
              </a:rPr>
              <a:t> until two stops appear on the slider. Customize the gradient stops as follows:</a:t>
            </a: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first stop on the slider, and then do the following: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20%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Click the button next to </a:t>
            </a:r>
            <a:r>
              <a:rPr lang="en-US" sz="1100" b="1" dirty="0">
                <a:latin typeface="+mn-lt"/>
                <a:ea typeface="+mn-ea"/>
              </a:rPr>
              <a:t>Color</a:t>
            </a:r>
            <a:r>
              <a:rPr lang="en-US" sz="1100" dirty="0">
                <a:latin typeface="+mn-lt"/>
                <a:ea typeface="+mn-ea"/>
              </a:rPr>
              <a:t>, 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White, Background 1, Darker 25%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(fourth row, first option from the left). </a:t>
            </a:r>
            <a:endParaRPr lang="en-US" sz="1100" b="1" dirty="0">
              <a:latin typeface="+mn-lt"/>
              <a:ea typeface="+mn-ea"/>
            </a:endParaRPr>
          </a:p>
          <a:p>
            <a:pPr marL="632735" lvl="1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Select the second stop on the slider, and then do the following: </a:t>
            </a:r>
          </a:p>
          <a:p>
            <a:pPr marL="1054559" lvl="2" indent="-210912">
              <a:buFont typeface="Arial" pitchFamily="34" charset="0"/>
              <a:buChar char="•"/>
            </a:pPr>
            <a:r>
              <a:rPr lang="en-US" sz="1100" dirty="0">
                <a:latin typeface="+mn-lt"/>
                <a:ea typeface="+mn-ea"/>
              </a:rPr>
              <a:t>In the </a:t>
            </a:r>
            <a:r>
              <a:rPr lang="en-US" sz="1100" b="1" dirty="0">
                <a:latin typeface="+mn-lt"/>
                <a:ea typeface="+mn-ea"/>
              </a:rPr>
              <a:t>Position </a:t>
            </a:r>
            <a:r>
              <a:rPr lang="en-US" sz="1100" dirty="0">
                <a:latin typeface="+mn-lt"/>
                <a:ea typeface="+mn-ea"/>
              </a:rPr>
              <a:t>box, enter </a:t>
            </a:r>
            <a:r>
              <a:rPr lang="en-US" sz="1100" b="1" dirty="0">
                <a:latin typeface="+mn-lt"/>
                <a:ea typeface="+mn-ea"/>
              </a:rPr>
              <a:t>100%</a:t>
            </a:r>
            <a:r>
              <a:rPr lang="en-US" sz="1100" dirty="0">
                <a:latin typeface="+mn-lt"/>
                <a:ea typeface="+mn-ea"/>
              </a:rPr>
              <a:t>.</a:t>
            </a:r>
          </a:p>
          <a:p>
            <a:pPr marL="1054559" lvl="2" indent="-210912" defTabSz="843646"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100" dirty="0"/>
              <a:t>Click the button next to </a:t>
            </a:r>
            <a:r>
              <a:rPr lang="en-US" sz="1100" b="1" dirty="0"/>
              <a:t>Color</a:t>
            </a:r>
            <a:r>
              <a:rPr lang="en-US" sz="1100" dirty="0"/>
              <a:t>, </a:t>
            </a:r>
            <a:r>
              <a:rPr lang="en-US" sz="1100" dirty="0">
                <a:latin typeface="+mn-lt"/>
                <a:ea typeface="+mn-ea"/>
              </a:rPr>
              <a:t>and then under </a:t>
            </a:r>
            <a:r>
              <a:rPr lang="en-US" sz="1100" b="1" dirty="0">
                <a:latin typeface="+mn-lt"/>
                <a:ea typeface="+mn-ea"/>
              </a:rPr>
              <a:t>Theme</a:t>
            </a:r>
            <a:r>
              <a:rPr lang="en-US" sz="1100" dirty="0">
                <a:latin typeface="+mn-lt"/>
                <a:ea typeface="+mn-ea"/>
              </a:rPr>
              <a:t> </a:t>
            </a:r>
            <a:r>
              <a:rPr lang="en-US" sz="1100" b="1" dirty="0">
                <a:latin typeface="+mn-lt"/>
                <a:ea typeface="+mn-ea"/>
              </a:rPr>
              <a:t>Colors</a:t>
            </a:r>
            <a:r>
              <a:rPr lang="en-US" sz="1100" dirty="0">
                <a:latin typeface="+mn-lt"/>
                <a:ea typeface="+mn-ea"/>
              </a:rPr>
              <a:t> select </a:t>
            </a:r>
            <a:r>
              <a:rPr lang="en-US" sz="1100" b="1" dirty="0">
                <a:latin typeface="+mn-lt"/>
                <a:ea typeface="+mn-ea"/>
              </a:rPr>
              <a:t>Black, Text 1 </a:t>
            </a:r>
            <a:r>
              <a:rPr lang="en-US" sz="1100" dirty="0">
                <a:solidFill>
                  <a:schemeClr val="accent6"/>
                </a:solidFill>
                <a:latin typeface="+mn-lt"/>
              </a:rPr>
              <a:t>(first row, second option from the left). </a:t>
            </a:r>
            <a:endParaRPr lang="en-US" sz="1100" dirty="0"/>
          </a:p>
          <a:p>
            <a:pPr marL="210912" indent="-210912"/>
            <a:endParaRPr lang="en-US" sz="1100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641350" y="449263"/>
            <a:ext cx="2811463" cy="2109787"/>
          </a:xfrm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F61D8B-F9EC-4D0F-AA6E-27C96FA0237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25391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9888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769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62037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315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250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4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4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617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0791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40375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42702E0-5C31-46C6-B283-3B5FDCA542BF}" type="datetimeFigureOut">
              <a:rPr lang="id-ID" smtClean="0"/>
              <a:t>12/12/15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F0C02-6F5D-4005-96DC-56C06AD9624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549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0" Type="http://schemas.openxmlformats.org/officeDocument/2006/relationships/diagramColors" Target="../diagrams/colors6.xml"/><Relationship Id="rId21" Type="http://schemas.microsoft.com/office/2007/relationships/diagramDrawing" Target="../diagrams/drawing6.xml"/><Relationship Id="rId22" Type="http://schemas.openxmlformats.org/officeDocument/2006/relationships/diagramData" Target="../diagrams/data7.xml"/><Relationship Id="rId23" Type="http://schemas.openxmlformats.org/officeDocument/2006/relationships/diagramLayout" Target="../diagrams/layout7.xml"/><Relationship Id="rId24" Type="http://schemas.openxmlformats.org/officeDocument/2006/relationships/diagramQuickStyle" Target="../diagrams/quickStyle7.xml"/><Relationship Id="rId25" Type="http://schemas.openxmlformats.org/officeDocument/2006/relationships/diagramColors" Target="../diagrams/colors7.xml"/><Relationship Id="rId26" Type="http://schemas.microsoft.com/office/2007/relationships/diagramDrawing" Target="../diagrams/drawing7.xml"/><Relationship Id="rId27" Type="http://schemas.openxmlformats.org/officeDocument/2006/relationships/diagramData" Target="../diagrams/data8.xml"/><Relationship Id="rId28" Type="http://schemas.openxmlformats.org/officeDocument/2006/relationships/diagramLayout" Target="../diagrams/layout8.xml"/><Relationship Id="rId29" Type="http://schemas.openxmlformats.org/officeDocument/2006/relationships/diagramQuickStyle" Target="../diagrams/quickStyle8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30" Type="http://schemas.openxmlformats.org/officeDocument/2006/relationships/diagramColors" Target="../diagrams/colors8.xml"/><Relationship Id="rId31" Type="http://schemas.microsoft.com/office/2007/relationships/diagramDrawing" Target="../diagrams/drawing8.xml"/><Relationship Id="rId32" Type="http://schemas.openxmlformats.org/officeDocument/2006/relationships/image" Target="../media/image1.png"/><Relationship Id="rId9" Type="http://schemas.openxmlformats.org/officeDocument/2006/relationships/diagramQuickStyle" Target="../diagrams/quickStyle4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33" Type="http://schemas.openxmlformats.org/officeDocument/2006/relationships/image" Target="../media/image2.png"/><Relationship Id="rId34" Type="http://schemas.openxmlformats.org/officeDocument/2006/relationships/image" Target="../media/image22.png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2" Type="http://schemas.openxmlformats.org/officeDocument/2006/relationships/diagramData" Target="../diagrams/data5.xml"/><Relationship Id="rId13" Type="http://schemas.openxmlformats.org/officeDocument/2006/relationships/diagramLayout" Target="../diagrams/layout5.xml"/><Relationship Id="rId14" Type="http://schemas.openxmlformats.org/officeDocument/2006/relationships/diagramQuickStyle" Target="../diagrams/quickStyle5.xml"/><Relationship Id="rId15" Type="http://schemas.openxmlformats.org/officeDocument/2006/relationships/diagramColors" Target="../diagrams/colors5.xml"/><Relationship Id="rId16" Type="http://schemas.microsoft.com/office/2007/relationships/diagramDrawing" Target="../diagrams/drawing5.xml"/><Relationship Id="rId17" Type="http://schemas.openxmlformats.org/officeDocument/2006/relationships/diagramData" Target="../diagrams/data6.xml"/><Relationship Id="rId18" Type="http://schemas.openxmlformats.org/officeDocument/2006/relationships/diagramLayout" Target="../diagrams/layout6.xml"/><Relationship Id="rId19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3281161"/>
            <a:ext cx="9144000" cy="22705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2330816"/>
          </a:xfrm>
          <a:prstGeom prst="rect">
            <a:avLst/>
          </a:prstGeom>
        </p:spPr>
      </p:pic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BA9EA20-9EAA-4C46-95B5-C60316D787DF}" type="slidenum">
              <a:rPr lang="en-US"/>
              <a:pPr/>
              <a:t>1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563" y="283151"/>
            <a:ext cx="1479274" cy="18544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87650" y="493151"/>
            <a:ext cx="70499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id-ID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PEMERINTAH KABUPATEN PASER</a:t>
            </a:r>
          </a:p>
          <a:p>
            <a:pPr algn="r"/>
            <a:r>
              <a:rPr lang="id-ID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KECAMATAN MUARA KOMAM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170083" y="3436921"/>
            <a:ext cx="8782808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4800" dirty="0" smtClean="0">
                <a:solidFill>
                  <a:schemeClr val="bg1"/>
                </a:solidFill>
                <a:latin typeface="Calibri" charset="0"/>
              </a:rPr>
              <a:t>PROFIL CAMAT</a:t>
            </a:r>
            <a:br>
              <a:rPr lang="id-ID" sz="4800" dirty="0" smtClean="0">
                <a:solidFill>
                  <a:schemeClr val="bg1"/>
                </a:solidFill>
                <a:latin typeface="Calibri" charset="0"/>
              </a:rPr>
            </a:br>
            <a:endParaRPr lang="id-ID" sz="2800" dirty="0" smtClean="0">
              <a:solidFill>
                <a:schemeClr val="bg1"/>
              </a:solidFill>
              <a:latin typeface="Calibri" charset="0"/>
            </a:endParaRPr>
          </a:p>
          <a:p>
            <a:r>
              <a:rPr lang="id-ID" sz="4800" dirty="0" smtClean="0">
                <a:solidFill>
                  <a:schemeClr val="bg1"/>
                </a:solidFill>
                <a:latin typeface="Calibri" charset="0"/>
              </a:rPr>
              <a:t>KANTOR CAMAT MUARA KOMAM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72936" y="5964551"/>
            <a:ext cx="67975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sz="1600" dirty="0" smtClean="0">
              <a:solidFill>
                <a:srgbClr val="FFFFFF"/>
              </a:solidFill>
              <a:latin typeface="Calibri" charset="0"/>
            </a:endParaRP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SAMARINDA </a:t>
            </a:r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201</a:t>
            </a:r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5</a:t>
            </a:r>
            <a:endParaRPr lang="af-ZA" sz="1600" dirty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6209" y="4188656"/>
            <a:ext cx="42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&amp;</a:t>
            </a:r>
            <a:endParaRPr lang="id-ID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20641" y="2534200"/>
            <a:ext cx="3592286" cy="2075498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3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88259" y="1542495"/>
            <a:ext cx="636748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Jarak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dan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Letak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Ketinggian</a:t>
            </a:r>
            <a:r>
              <a:rPr lang="en-US" sz="2400" dirty="0">
                <a:solidFill>
                  <a:schemeClr val="tx1"/>
                </a:solidFill>
              </a:rPr>
              <a:t> Kantor </a:t>
            </a:r>
            <a:r>
              <a:rPr lang="en-US" sz="2400" dirty="0" err="1">
                <a:solidFill>
                  <a:schemeClr val="tx1"/>
                </a:solidFill>
              </a:rPr>
              <a:t>Desa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id-ID" sz="2400" dirty="0">
              <a:solidFill>
                <a:schemeClr val="tx1"/>
              </a:solidFill>
            </a:endParaRPr>
          </a:p>
        </p:txBody>
      </p:sp>
      <p:graphicFrame>
        <p:nvGraphicFramePr>
          <p:cNvPr id="109" name="Table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13810"/>
              </p:ext>
            </p:extLst>
          </p:nvPr>
        </p:nvGraphicFramePr>
        <p:xfrm>
          <a:off x="1388259" y="2229723"/>
          <a:ext cx="6367481" cy="438929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383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56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723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43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Nama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Desa</a:t>
                      </a:r>
                      <a:endParaRPr lang="id-ID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</a:t>
                      </a:r>
                      <a:r>
                        <a:rPr lang="id-ID" sz="16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ARAK KE KECAMATAN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(km</a:t>
                      </a:r>
                      <a:r>
                        <a:rPr lang="id-ID" sz="1600" b="1" baseline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)*</a:t>
                      </a:r>
                      <a:endParaRPr lang="id-ID" sz="1600" b="1" baseline="30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JARAK KE KABUPATEN (km)*</a:t>
                      </a:r>
                      <a:endParaRPr lang="id-ID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Muara</a:t>
                      </a:r>
                      <a:r>
                        <a:rPr lang="id-ID" sz="1600" baseline="0" dirty="0" smtClean="0"/>
                        <a:t> Komam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0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28 km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Batu</a:t>
                      </a:r>
                      <a:r>
                        <a:rPr lang="id-ID" sz="1600" baseline="0" dirty="0" smtClean="0"/>
                        <a:t> Butok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4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84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Uko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1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89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Muara Langon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9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97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Muara Kuaro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9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97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Prayon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12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100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Muara Payang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24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112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Long Sayo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29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117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Swan Slotung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40</a:t>
                      </a:r>
                      <a:endParaRPr lang="id-ID" sz="1600" dirty="0" smtClean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128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Lusan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36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124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Binangon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12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100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Sekuan Makmur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14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102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249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Selerong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4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/>
                        <a:t>92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KECAMATAN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03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2330816"/>
          </a:xfrm>
          <a:prstGeom prst="rect">
            <a:avLst/>
          </a:prstGeom>
        </p:spPr>
      </p:pic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BA9EA20-9EAA-4C46-95B5-C60316D787DF}" type="slidenum">
              <a:rPr lang="en-US"/>
              <a:pPr/>
              <a:t>11</a:t>
            </a:fld>
            <a:endParaRPr lang="en-US"/>
          </a:p>
        </p:txBody>
      </p:sp>
      <p:pic>
        <p:nvPicPr>
          <p:cNvPr id="52227" name="Picture 3" descr="DSC02225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36403" y="2613967"/>
            <a:ext cx="4180434" cy="2814428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563" y="283151"/>
            <a:ext cx="1479274" cy="18544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287650" y="493151"/>
            <a:ext cx="70499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id-ID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PEMERINTAH KABUPATEN PASER</a:t>
            </a:r>
          </a:p>
          <a:p>
            <a:pPr algn="r"/>
            <a:r>
              <a:rPr lang="id-ID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KECAMATAN MUARA KOMAM</a:t>
            </a: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287650" y="2976303"/>
            <a:ext cx="591720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charset="0"/>
              </a:rPr>
              <a:t>PROFIL</a:t>
            </a:r>
          </a:p>
          <a:p>
            <a:r>
              <a:rPr lang="id-ID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charset="0"/>
              </a:rPr>
              <a:t>KANTOR CAMAT</a:t>
            </a:r>
          </a:p>
          <a:p>
            <a:r>
              <a:rPr lang="id-ID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charset="0"/>
              </a:rPr>
              <a:t>MUARA KOMAM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72936" y="5964551"/>
            <a:ext cx="67975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sz="1600" dirty="0" smtClean="0">
              <a:solidFill>
                <a:srgbClr val="FFFFFF"/>
              </a:solidFill>
              <a:latin typeface="Calibri" charset="0"/>
            </a:endParaRP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SAMARINDA </a:t>
            </a:r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201</a:t>
            </a:r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5</a:t>
            </a:r>
            <a:endParaRPr lang="af-ZA" sz="1600" dirty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53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7320201"/>
              </p:ext>
            </p:extLst>
          </p:nvPr>
        </p:nvGraphicFramePr>
        <p:xfrm>
          <a:off x="1155424" y="4039555"/>
          <a:ext cx="7376160" cy="2127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22471660"/>
              </p:ext>
            </p:extLst>
          </p:nvPr>
        </p:nvGraphicFramePr>
        <p:xfrm>
          <a:off x="1155424" y="1773328"/>
          <a:ext cx="7376160" cy="2094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108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08664" y="3206720"/>
            <a:ext cx="5791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>
                <a:latin typeface="Calibri" panose="020F0502020204030204" pitchFamily="34" charset="0"/>
              </a:rPr>
              <a:t>Dilingkungan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</a:rPr>
              <a:t>k</a:t>
            </a:r>
            <a:r>
              <a:rPr lang="en-US" dirty="0" err="1" smtClean="0">
                <a:latin typeface="Calibri" panose="020F0502020204030204" pitchFamily="34" charset="0"/>
              </a:rPr>
              <a:t>ecamatan</a:t>
            </a:r>
            <a:r>
              <a:rPr lang="en-US" dirty="0" smtClean="0">
                <a:latin typeface="Calibri" panose="020F0502020204030204" pitchFamily="34" charset="0"/>
              </a:rPr>
              <a:t> yang </a:t>
            </a:r>
            <a:r>
              <a:rPr lang="en-US" dirty="0" err="1" smtClean="0">
                <a:latin typeface="Calibri" panose="020F0502020204030204" pitchFamily="34" charset="0"/>
              </a:rPr>
              <a:t>merupakan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pusat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pemerintahan</a:t>
            </a:r>
            <a:r>
              <a:rPr lang="en-US" dirty="0" smtClean="0">
                <a:latin typeface="Calibri" panose="020F0502020204030204" pitchFamily="34" charset="0"/>
              </a:rPr>
              <a:t> di </a:t>
            </a:r>
            <a:r>
              <a:rPr lang="en-US" dirty="0" err="1" smtClean="0">
                <a:latin typeface="Calibri" panose="020F0502020204030204" pitchFamily="34" charset="0"/>
              </a:rPr>
              <a:t>Kecamatan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</a:rPr>
              <a:t>Muara Komam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memiliki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jumlah</a:t>
            </a:r>
            <a:r>
              <a:rPr lang="en-US" dirty="0" smtClean="0">
                <a:latin typeface="Calibri" panose="020F0502020204030204" pitchFamily="34" charset="0"/>
              </a:rPr>
              <a:t> PNS </a:t>
            </a:r>
            <a:r>
              <a:rPr lang="en-US" dirty="0" err="1" smtClean="0">
                <a:latin typeface="Calibri" panose="020F0502020204030204" pitchFamily="34" charset="0"/>
              </a:rPr>
              <a:t>sebanyak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</a:rPr>
              <a:t>16 </a:t>
            </a:r>
            <a:r>
              <a:rPr lang="en-US" dirty="0" smtClean="0">
                <a:latin typeface="Calibri" panose="020F0502020204030204" pitchFamily="34" charset="0"/>
              </a:rPr>
              <a:t>orang, yang </a:t>
            </a:r>
            <a:r>
              <a:rPr lang="en-US" dirty="0" err="1" smtClean="0">
                <a:latin typeface="Calibri" panose="020F0502020204030204" pitchFamily="34" charset="0"/>
              </a:rPr>
              <a:t>terdiri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dari</a:t>
            </a:r>
            <a:r>
              <a:rPr lang="id-ID" dirty="0" smtClean="0">
                <a:latin typeface="Calibri" panose="020F0502020204030204" pitchFamily="34" charset="0"/>
              </a:rPr>
              <a:t>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 smtClean="0">
                <a:latin typeface="Calibri" panose="020F0502020204030204" pitchFamily="34" charset="0"/>
              </a:rPr>
              <a:t>12 </a:t>
            </a:r>
            <a:r>
              <a:rPr lang="en-US" dirty="0" err="1" smtClean="0">
                <a:latin typeface="Calibri" panose="020F0502020204030204" pitchFamily="34" charset="0"/>
              </a:rPr>
              <a:t>orang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laki-laki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dan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endParaRPr lang="id-ID" dirty="0" smtClean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 smtClean="0">
                <a:latin typeface="Calibri" panose="020F0502020204030204" pitchFamily="34" charset="0"/>
              </a:rPr>
              <a:t>04 </a:t>
            </a:r>
            <a:r>
              <a:rPr lang="en-US" dirty="0" err="1" smtClean="0">
                <a:latin typeface="Calibri" panose="020F0502020204030204" pitchFamily="34" charset="0"/>
              </a:rPr>
              <a:t>orang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perempuan</a:t>
            </a:r>
            <a:r>
              <a:rPr lang="en-US" dirty="0" smtClean="0">
                <a:latin typeface="Calibri" panose="020F0502020204030204" pitchFamily="34" charset="0"/>
              </a:rPr>
              <a:t>. </a:t>
            </a:r>
            <a:endParaRPr lang="id-ID" dirty="0" smtClean="0">
              <a:latin typeface="Calibri" panose="020F0502020204030204" pitchFamily="34" charset="0"/>
            </a:endParaRPr>
          </a:p>
          <a:p>
            <a:pPr algn="just"/>
            <a:endParaRPr lang="id-ID" dirty="0" smtClean="0">
              <a:latin typeface="Calibri" panose="020F0502020204030204" pitchFamily="34" charset="0"/>
            </a:endParaRPr>
          </a:p>
          <a:p>
            <a:pPr algn="just"/>
            <a:r>
              <a:rPr lang="en-US" dirty="0" err="1" smtClean="0">
                <a:latin typeface="Calibri" panose="020F0502020204030204" pitchFamily="34" charset="0"/>
              </a:rPr>
              <a:t>Berdasarkan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golongan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terdapat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sebanyak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 smtClean="0">
                <a:latin typeface="Calibri" panose="020F0502020204030204" pitchFamily="34" charset="0"/>
              </a:rPr>
              <a:t>2</a:t>
            </a:r>
            <a:r>
              <a:rPr lang="en-US" dirty="0" smtClean="0">
                <a:latin typeface="Calibri" panose="020F0502020204030204" pitchFamily="34" charset="0"/>
              </a:rPr>
              <a:t> orang </a:t>
            </a:r>
            <a:r>
              <a:rPr lang="en-US" dirty="0" err="1" smtClean="0">
                <a:latin typeface="Calibri" panose="020F0502020204030204" pitchFamily="34" charset="0"/>
              </a:rPr>
              <a:t>pegawai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golongan</a:t>
            </a:r>
            <a:r>
              <a:rPr lang="en-US" dirty="0" smtClean="0">
                <a:latin typeface="Calibri" panose="020F0502020204030204" pitchFamily="34" charset="0"/>
              </a:rPr>
              <a:t> IV</a:t>
            </a:r>
            <a:endParaRPr lang="id-ID" dirty="0" smtClean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 smtClean="0">
                <a:latin typeface="Calibri" panose="020F0502020204030204" pitchFamily="34" charset="0"/>
              </a:rPr>
              <a:t>11</a:t>
            </a:r>
            <a:r>
              <a:rPr lang="en-US" dirty="0" smtClean="0">
                <a:latin typeface="Calibri" panose="020F0502020204030204" pitchFamily="34" charset="0"/>
              </a:rPr>
              <a:t> orang </a:t>
            </a:r>
            <a:r>
              <a:rPr lang="en-US" dirty="0" err="1" smtClean="0">
                <a:latin typeface="Calibri" panose="020F0502020204030204" pitchFamily="34" charset="0"/>
              </a:rPr>
              <a:t>pegawai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golongan</a:t>
            </a:r>
            <a:r>
              <a:rPr lang="en-US" dirty="0" smtClean="0">
                <a:latin typeface="Calibri" panose="020F0502020204030204" pitchFamily="34" charset="0"/>
              </a:rPr>
              <a:t> III</a:t>
            </a:r>
            <a:endParaRPr lang="id-ID" dirty="0" smtClean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 smtClean="0">
                <a:latin typeface="Calibri" panose="020F0502020204030204" pitchFamily="34" charset="0"/>
              </a:rPr>
              <a:t>1</a:t>
            </a:r>
            <a:r>
              <a:rPr lang="en-US" dirty="0" smtClean="0">
                <a:latin typeface="Calibri" panose="020F0502020204030204" pitchFamily="34" charset="0"/>
              </a:rPr>
              <a:t> orang </a:t>
            </a:r>
            <a:r>
              <a:rPr lang="en-US" dirty="0" err="1" smtClean="0">
                <a:latin typeface="Calibri" panose="020F0502020204030204" pitchFamily="34" charset="0"/>
              </a:rPr>
              <a:t>pegawai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golongan</a:t>
            </a:r>
            <a:r>
              <a:rPr lang="en-US" dirty="0" smtClean="0">
                <a:latin typeface="Calibri" panose="020F0502020204030204" pitchFamily="34" charset="0"/>
              </a:rPr>
              <a:t> II</a:t>
            </a:r>
            <a:endParaRPr lang="id-ID" dirty="0" smtClean="0">
              <a:latin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d-ID" dirty="0" smtClean="0">
                <a:latin typeface="Calibri" panose="020F0502020204030204" pitchFamily="34" charset="0"/>
              </a:rPr>
              <a:t>2</a:t>
            </a:r>
            <a:r>
              <a:rPr lang="en-US" dirty="0" smtClean="0">
                <a:latin typeface="Calibri" panose="020F0502020204030204" pitchFamily="34" charset="0"/>
              </a:rPr>
              <a:t> orang </a:t>
            </a:r>
            <a:r>
              <a:rPr lang="en-US" dirty="0" err="1" smtClean="0">
                <a:latin typeface="Calibri" panose="020F0502020204030204" pitchFamily="34" charset="0"/>
              </a:rPr>
              <a:t>pegawai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golongan</a:t>
            </a:r>
            <a:r>
              <a:rPr lang="en-US" dirty="0" smtClean="0">
                <a:latin typeface="Calibri" panose="020F0502020204030204" pitchFamily="34" charset="0"/>
              </a:rPr>
              <a:t> I</a:t>
            </a:r>
            <a:endParaRPr lang="id-ID" dirty="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212" y="2314168"/>
            <a:ext cx="2019300" cy="234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8" descr="http://t1.gstatic.com/images?q=tbn:ANd9GcSDM8GNbQNFcAi3ibY5LcVteUV-EK1YLQb2_FcCyWcWfG6yXKE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42616" y="1548159"/>
            <a:ext cx="2133600" cy="1476375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3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679028"/>
            <a:ext cx="9144000" cy="3080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909" y="2261261"/>
            <a:ext cx="6021977" cy="1916105"/>
          </a:xfrm>
        </p:spPr>
        <p:txBody>
          <a:bodyPr>
            <a:normAutofit/>
          </a:bodyPr>
          <a:lstStyle/>
          <a:p>
            <a:r>
              <a:rPr lang="id-ID" sz="7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TATA KELOLA </a:t>
            </a:r>
            <a:r>
              <a:rPr lang="id-ID" sz="4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PEMERINTAHAN</a:t>
            </a:r>
            <a:endParaRPr lang="id-ID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72936" y="5964551"/>
            <a:ext cx="67975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sz="1600" dirty="0" smtClean="0">
              <a:solidFill>
                <a:srgbClr val="FFFFFF"/>
              </a:solidFill>
              <a:latin typeface="Calibri" charset="0"/>
            </a:endParaRP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SAMARINDA </a:t>
            </a:r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201</a:t>
            </a:r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5</a:t>
            </a:r>
            <a:endParaRPr lang="af-ZA" sz="1600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843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9184" y="4156166"/>
            <a:ext cx="777240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d-ID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PERDA NOMOR 23 TAHUN 2008 BESERTA LAMPIRANNYA LAMPIRAN </a:t>
            </a:r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TENTANG BAGAN </a:t>
            </a:r>
            <a:r>
              <a:rPr lang="id-ID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STRUKTUR ORG </a:t>
            </a:r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KECAMATAN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d-ID" sz="5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d-ID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PERBUB NOMOR 30 TAHUN 2009 TENTANG RINCIAN TUGAS DAN FUNGSI </a:t>
            </a:r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KECAMATAN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id-ID" sz="5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PERDA </a:t>
            </a:r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NOMOR 5 TAHUN 2010 TENTANG </a:t>
            </a:r>
            <a:r>
              <a:rPr lang="pt-BR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KECAMATAN</a:t>
            </a:r>
            <a:endParaRPr lang="id-ID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algn="just"/>
            <a:endParaRPr lang="id-ID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0584" y="2911904"/>
            <a:ext cx="8001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Telah diatur bersama dalam Peraturan Daerah maupun Peraturan Kepala Daerah yang menjadi Pedoman Tata Kelola Pemerintahan Kecamatan Muara Komam, Antara Lain :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909553"/>
            <a:ext cx="7027817" cy="76595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82880" y="1919252"/>
            <a:ext cx="6844937" cy="756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TATA</a:t>
            </a:r>
            <a:r>
              <a:rPr lang="id-ID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id-ID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KELOLA</a:t>
            </a:r>
            <a:r>
              <a:rPr lang="id-ID" sz="4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id-ID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PEMERINTAHAN</a:t>
            </a:r>
            <a:endParaRPr lang="id-ID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55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494148" y="2513699"/>
            <a:ext cx="6336343" cy="4150343"/>
            <a:chOff x="848226" y="2622049"/>
            <a:chExt cx="7762373" cy="3993479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257273" y="4226262"/>
              <a:ext cx="0" cy="2072105"/>
            </a:xfrm>
            <a:prstGeom prst="line">
              <a:avLst/>
            </a:pr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ounded Rectangle 3"/>
            <p:cNvSpPr/>
            <p:nvPr/>
          </p:nvSpPr>
          <p:spPr>
            <a:xfrm>
              <a:off x="3297350" y="2622049"/>
              <a:ext cx="2072105" cy="93579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770508" y="3290470"/>
              <a:ext cx="2072105" cy="93579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68929" y="4571251"/>
              <a:ext cx="1403684" cy="59079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973665" y="4571251"/>
              <a:ext cx="1403684" cy="59079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31126" y="5696091"/>
              <a:ext cx="1470526" cy="89155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060074" y="5696091"/>
              <a:ext cx="1470526" cy="73526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073231" y="5696091"/>
              <a:ext cx="1470526" cy="73526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402179" y="5696091"/>
              <a:ext cx="1470526" cy="73526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/>
            </a:p>
          </p:txBody>
        </p:sp>
        <p:sp>
          <p:nvSpPr>
            <p:cNvPr id="12" name="Snip Diagonal Corner Rectangle 11"/>
            <p:cNvSpPr/>
            <p:nvPr/>
          </p:nvSpPr>
          <p:spPr>
            <a:xfrm>
              <a:off x="848226" y="5947107"/>
              <a:ext cx="1136316" cy="668421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90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870074" y="4181562"/>
              <a:ext cx="2006656" cy="401052"/>
              <a:chOff x="5709653" y="3354137"/>
              <a:chExt cx="2006656" cy="401052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709653" y="3554663"/>
                <a:ext cx="2006656" cy="200526"/>
                <a:chOff x="5791200" y="3124200"/>
                <a:chExt cx="2287588" cy="228600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5791200" y="3124200"/>
                  <a:ext cx="2286000" cy="158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rot="16200000" flipV="1">
                  <a:off x="5677694" y="3237706"/>
                  <a:ext cx="228600" cy="158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16200000" flipV="1">
                  <a:off x="7963694" y="3237706"/>
                  <a:ext cx="228600" cy="1588"/>
                </a:xfrm>
                <a:prstGeom prst="line">
                  <a:avLst/>
                </a:prstGeom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Straight Connector 40"/>
              <p:cNvCxnSpPr/>
              <p:nvPr/>
            </p:nvCxnSpPr>
            <p:spPr>
              <a:xfrm rot="5400000">
                <a:off x="6612718" y="3453703"/>
                <a:ext cx="200526" cy="1393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/>
            <p:cNvCxnSpPr/>
            <p:nvPr/>
          </p:nvCxnSpPr>
          <p:spPr>
            <a:xfrm>
              <a:off x="2527969" y="5361880"/>
              <a:ext cx="5280526" cy="232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2361560" y="5528289"/>
              <a:ext cx="334211" cy="139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4298588" y="5528289"/>
              <a:ext cx="334211" cy="139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6037876" y="5528289"/>
              <a:ext cx="334211" cy="139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7642086" y="5528289"/>
              <a:ext cx="334211" cy="139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1257968" y="3557839"/>
              <a:ext cx="4489562" cy="1804738"/>
              <a:chOff x="1097547" y="2753254"/>
              <a:chExt cx="4489562" cy="2272632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 rot="5400000">
                <a:off x="3035969" y="3888873"/>
                <a:ext cx="2272632" cy="1393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4172284" y="2886242"/>
                <a:ext cx="1414825" cy="1393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097547" y="3554663"/>
                <a:ext cx="3074737" cy="1393"/>
              </a:xfrm>
              <a:prstGeom prst="line">
                <a:avLst/>
              </a:prstGeom>
              <a:ln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ectangle 55"/>
            <p:cNvSpPr/>
            <p:nvPr/>
          </p:nvSpPr>
          <p:spPr>
            <a:xfrm>
              <a:off x="3564718" y="2889417"/>
              <a:ext cx="1604209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id-ID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CAMAT</a:t>
              </a:r>
              <a:endParaRPr 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37876" y="3424154"/>
              <a:ext cx="160420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id-ID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SEKRETARIS CAMAT</a:t>
              </a:r>
              <a:endParaRPr 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102086" y="4627312"/>
              <a:ext cx="160420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KEPALA </a:t>
              </a:r>
            </a:p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SUB BAGIAN</a:t>
              </a:r>
              <a:endParaRPr lang="en-US" sz="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906824" y="4627312"/>
              <a:ext cx="1604209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KEPALA </a:t>
              </a:r>
            </a:p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SUB BAGIAN</a:t>
              </a:r>
              <a:endParaRPr lang="en-US" sz="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993232" y="5797555"/>
              <a:ext cx="1604209" cy="5078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KEPALA SEKSI</a:t>
              </a:r>
            </a:p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PEMERINTAHAN &amp; KEPENDUDUKAN</a:t>
              </a:r>
              <a:endParaRPr lang="en-US" sz="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686565" y="5796356"/>
              <a:ext cx="1604209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KEPALA SEKSI</a:t>
              </a:r>
            </a:p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PEMBERDAYAAN MASYARAKAT &amp; PEMERINTAHAN DESA</a:t>
              </a:r>
              <a:endParaRPr lang="en-US" sz="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357617" y="5807494"/>
              <a:ext cx="1604209" cy="5078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KEPALA SEKSI</a:t>
              </a:r>
            </a:p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KETENTRAMAN DAN KETERTIBAN UMUM</a:t>
              </a:r>
              <a:endParaRPr lang="en-US" sz="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006390" y="5797555"/>
              <a:ext cx="1604209" cy="5078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KEPALA SEKSI</a:t>
              </a:r>
            </a:p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KESEJAHTERAAAN RAKYAT</a:t>
              </a:r>
              <a:endParaRPr lang="en-US" sz="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48226" y="6076874"/>
              <a:ext cx="1136316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id-ID" sz="9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JABATAN FUNGSIONAL</a:t>
              </a:r>
              <a:endParaRPr lang="en-US" sz="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82881" y="2322967"/>
            <a:ext cx="398308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Pemerintah Daerah Kabupaten Paser telah melihat dan mengidentifikasi  kondisi reel Organisasi Kecamatan yang tertuang pada Perda Kabupaten Paser  Nomor 23 Tahun 2008.</a:t>
            </a:r>
            <a:endParaRPr lang="id-ID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algn="just"/>
            <a:r>
              <a:rPr lang="id-ID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LAMPIRAN PERDA NOMOR 23 TAHUN 2008 BAGAN STRUKTUR ORGANISASI KECAMATAN</a:t>
            </a:r>
            <a:endParaRPr lang="id-ID" sz="16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47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56857"/>
            <a:ext cx="7766431" cy="765958"/>
          </a:xfrm>
          <a:prstGeom prst="rect">
            <a:avLst/>
          </a:prstGeom>
        </p:spPr>
      </p:pic>
      <p:sp>
        <p:nvSpPr>
          <p:cNvPr id="51" name="Title 1"/>
          <p:cNvSpPr txBox="1">
            <a:spLocks/>
          </p:cNvSpPr>
          <p:nvPr/>
        </p:nvSpPr>
        <p:spPr>
          <a:xfrm>
            <a:off x="182880" y="1684124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STRUKTUR ORGANISASI PERDA NO.23 TAHUN 2008</a:t>
            </a:r>
            <a:endParaRPr lang="id-ID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7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1980406" y="1911459"/>
            <a:ext cx="6630988" cy="3886995"/>
            <a:chOff x="1980406" y="1752600"/>
            <a:chExt cx="6630988" cy="3886994"/>
          </a:xfrm>
        </p:grpSpPr>
        <p:cxnSp>
          <p:nvCxnSpPr>
            <p:cNvPr id="17" name="Straight Connector 16"/>
            <p:cNvCxnSpPr/>
            <p:nvPr/>
          </p:nvCxnSpPr>
          <p:spPr>
            <a:xfrm rot="5400000">
              <a:off x="1600200" y="2132806"/>
              <a:ext cx="7620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981200" y="2514600"/>
              <a:ext cx="21336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3124994" y="3504406"/>
              <a:ext cx="19812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886200" y="3429000"/>
              <a:ext cx="5334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886200" y="4495800"/>
              <a:ext cx="5334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>
              <a:off x="1981200" y="2057400"/>
              <a:ext cx="26670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6705600" y="2590006"/>
              <a:ext cx="1524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781800" y="2667000"/>
              <a:ext cx="18288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7315200" y="3962400"/>
              <a:ext cx="25908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0800000">
              <a:off x="2286000" y="5257800"/>
              <a:ext cx="63246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095897" y="5447903"/>
              <a:ext cx="381000" cy="794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6438900" y="5448300"/>
              <a:ext cx="381000" cy="158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49557540"/>
              </p:ext>
            </p:extLst>
          </p:nvPr>
        </p:nvGraphicFramePr>
        <p:xfrm>
          <a:off x="152400" y="2971800"/>
          <a:ext cx="37338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41783890"/>
              </p:ext>
            </p:extLst>
          </p:nvPr>
        </p:nvGraphicFramePr>
        <p:xfrm>
          <a:off x="4724400" y="5638800"/>
          <a:ext cx="3886200" cy="10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637200736"/>
              </p:ext>
            </p:extLst>
          </p:nvPr>
        </p:nvGraphicFramePr>
        <p:xfrm>
          <a:off x="4419600" y="2971800"/>
          <a:ext cx="37338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106471846"/>
              </p:ext>
            </p:extLst>
          </p:nvPr>
        </p:nvGraphicFramePr>
        <p:xfrm>
          <a:off x="4648200" y="1640115"/>
          <a:ext cx="419100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18947658"/>
              </p:ext>
            </p:extLst>
          </p:nvPr>
        </p:nvGraphicFramePr>
        <p:xfrm>
          <a:off x="304800" y="5638800"/>
          <a:ext cx="388620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878087344"/>
              </p:ext>
            </p:extLst>
          </p:nvPr>
        </p:nvGraphicFramePr>
        <p:xfrm>
          <a:off x="391886" y="812800"/>
          <a:ext cx="4027714" cy="1213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94424" y="154766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STRUKTUR ORGANISASI PERDA NO.23 TAHUN 2008</a:t>
            </a:r>
            <a:endParaRPr lang="id-ID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" t="10904" r="278" b="6042"/>
          <a:stretch/>
        </p:blipFill>
        <p:spPr>
          <a:xfrm>
            <a:off x="138113" y="724742"/>
            <a:ext cx="1139144" cy="13820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8306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541" y="2198916"/>
            <a:ext cx="80772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lphaLcPeriod"/>
            </a:pPr>
            <a:r>
              <a:rPr lang="id-ID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Mengoordinasikan kegiatan pemberdayaan masyarakat ;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id-ID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Mengoordinasikan upaya penyelenggaraan ketentraman dan ketertiban umum;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id-ID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Mengoodinasikan penerapan dan penegakan peraturan perundan-undangan;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id-ID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Mengoordinasikan pemeliharaan prasarana dan fasilitas pelayanan umum;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id-ID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Mengoordinasikan kegiatan pemerintahan ditingkat Kecamatan ;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id-ID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Pembina penyelenggaraan pemerintahan desa dan/atau kelurahan; dan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id-ID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Melaksanakan pelayanan masyarakat yang menjadi ruang lingkup tugasnya dan/atau yang belum dapat di laksanakan pemerintahan desa atau kelurahan.</a:t>
            </a:r>
          </a:p>
          <a:p>
            <a:pPr algn="just"/>
            <a:endParaRPr lang="id-ID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09" y="1190553"/>
            <a:ext cx="7395754" cy="7694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Tugas pokok yang diselenggarakan oleh Pemerintah Kecamatan Muara Komam meliputi 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RINCIAN TUGAS FUNGSI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0630" y="36630"/>
            <a:ext cx="3378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PERBUB NOMOR 30 TAHUN 2009</a:t>
            </a:r>
            <a:endParaRPr lang="id-ID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r>
              <a:rPr lang="pt-BR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PERDA </a:t>
            </a:r>
            <a:r>
              <a:rPr lang="pt-BR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NOMOR 5 TAHUN 2010</a:t>
            </a:r>
            <a:endParaRPr lang="id-ID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679028"/>
            <a:ext cx="9144000" cy="3080573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35909" y="2169820"/>
            <a:ext cx="6021977" cy="1916105"/>
          </a:xfrm>
        </p:spPr>
        <p:txBody>
          <a:bodyPr/>
          <a:lstStyle/>
          <a:p>
            <a:r>
              <a:rPr lang="id-ID" sz="7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</a:t>
            </a:r>
            <a:br>
              <a:rPr lang="id-ID" sz="7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</a:br>
            <a:r>
              <a:rPr lang="id-ID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PUBLIK</a:t>
            </a:r>
            <a:endParaRPr lang="id-ID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72936" y="5964551"/>
            <a:ext cx="67975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sz="1600" dirty="0" smtClean="0">
              <a:solidFill>
                <a:srgbClr val="FFFFFF"/>
              </a:solidFill>
              <a:latin typeface="Calibri" charset="0"/>
            </a:endParaRP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SAMARINDA </a:t>
            </a:r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201</a:t>
            </a:r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5</a:t>
            </a:r>
            <a:endParaRPr lang="af-ZA" sz="1600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74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3429044"/>
            <a:ext cx="9144000" cy="2031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672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942" y="235131"/>
            <a:ext cx="2861268" cy="66098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8251" y="470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dirty="0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116319"/>
            <a:ext cx="7620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PEMERINTAH KABUPATEN PASER</a:t>
            </a:r>
          </a:p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KECAMATAN MUARA KOMAM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3260991" y="3936826"/>
            <a:ext cx="5257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id-ID" sz="6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charset="0"/>
              </a:rPr>
              <a:t>PROFIL CAMAT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72936" y="5964551"/>
            <a:ext cx="67975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sz="1600" dirty="0" smtClean="0">
              <a:solidFill>
                <a:srgbClr val="FFFFFF"/>
              </a:solidFill>
              <a:latin typeface="Calibri" charset="0"/>
            </a:endParaRP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SAMARINDA </a:t>
            </a:r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201</a:t>
            </a:r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5</a:t>
            </a:r>
            <a:endParaRPr lang="af-ZA" sz="1600" dirty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76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5928" y="3350621"/>
            <a:ext cx="81534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libri" panose="020F0502020204030204" pitchFamily="34" charset="0"/>
              </a:rPr>
              <a:t>UU </a:t>
            </a:r>
            <a:r>
              <a:rPr lang="en-US" b="1" dirty="0" smtClean="0">
                <a:latin typeface="Calibri" panose="020F0502020204030204" pitchFamily="34" charset="0"/>
              </a:rPr>
              <a:t>NOMOR 32 TAHUN 2004</a:t>
            </a:r>
            <a:r>
              <a:rPr lang="id-ID" b="1" dirty="0" smtClean="0">
                <a:latin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</a:rPr>
              <a:t>TENTANG PEMERINTAH DAERAH</a:t>
            </a:r>
            <a:r>
              <a:rPr lang="id-ID" b="1" dirty="0" smtClean="0">
                <a:latin typeface="Calibri" panose="020F0502020204030204" pitchFamily="34" charset="0"/>
              </a:rPr>
              <a:t> </a:t>
            </a:r>
          </a:p>
          <a:p>
            <a:pPr algn="just"/>
            <a:endParaRPr lang="id-ID" sz="600" b="1" dirty="0" smtClean="0">
              <a:latin typeface="Calibri" panose="020F0502020204030204" pitchFamily="34" charset="0"/>
            </a:endParaRPr>
          </a:p>
          <a:p>
            <a:pPr algn="just"/>
            <a:r>
              <a:rPr lang="en-US" b="1" dirty="0">
                <a:latin typeface="Calibri" panose="020F0502020204030204" pitchFamily="34" charset="0"/>
              </a:rPr>
              <a:t>UU </a:t>
            </a:r>
            <a:r>
              <a:rPr lang="en-US" b="1" dirty="0" smtClean="0">
                <a:latin typeface="Calibri" panose="020F0502020204030204" pitchFamily="34" charset="0"/>
              </a:rPr>
              <a:t>NOMOR 25 TAHUN 2009</a:t>
            </a:r>
            <a:r>
              <a:rPr lang="id-ID" b="1" dirty="0" smtClean="0">
                <a:latin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</a:rPr>
              <a:t>TENTANG PELAYANAN PUBLIK</a:t>
            </a:r>
          </a:p>
          <a:p>
            <a:pPr algn="just"/>
            <a:endParaRPr lang="id-ID" sz="600" b="1" dirty="0" smtClean="0">
              <a:latin typeface="Calibri" panose="020F0502020204030204" pitchFamily="34" charset="0"/>
            </a:endParaRPr>
          </a:p>
          <a:p>
            <a:pPr algn="just"/>
            <a:r>
              <a:rPr lang="en-US" b="1" dirty="0" smtClean="0">
                <a:latin typeface="Calibri" panose="020F0502020204030204" pitchFamily="34" charset="0"/>
              </a:rPr>
              <a:t>INPRES NOMOR 5 TAHUN 2004</a:t>
            </a:r>
            <a:r>
              <a:rPr lang="id-ID" b="1" dirty="0" smtClean="0">
                <a:latin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</a:rPr>
              <a:t>TENTANG PERCEPATAN </a:t>
            </a:r>
            <a:r>
              <a:rPr lang="id-ID" dirty="0">
                <a:latin typeface="Calibri" panose="020F0502020204030204" pitchFamily="34" charset="0"/>
              </a:rPr>
              <a:t>PEMBERANTASAN KORUPSI</a:t>
            </a:r>
            <a:endParaRPr lang="id-ID" b="1" dirty="0" smtClean="0">
              <a:latin typeface="Calibri" panose="020F0502020204030204" pitchFamily="34" charset="0"/>
            </a:endParaRPr>
          </a:p>
          <a:p>
            <a:pPr algn="just"/>
            <a:endParaRPr lang="id-ID" sz="600" b="1" dirty="0" smtClean="0">
              <a:latin typeface="Calibri" panose="020F0502020204030204" pitchFamily="34" charset="0"/>
            </a:endParaRPr>
          </a:p>
          <a:p>
            <a:pPr algn="just"/>
            <a:r>
              <a:rPr lang="id-ID" b="1" dirty="0" smtClean="0">
                <a:latin typeface="Calibri" panose="020F0502020204030204" pitchFamily="34" charset="0"/>
              </a:rPr>
              <a:t>PERBUB </a:t>
            </a:r>
            <a:r>
              <a:rPr lang="id-ID" b="1" dirty="0">
                <a:latin typeface="Calibri" panose="020F0502020204030204" pitchFamily="34" charset="0"/>
              </a:rPr>
              <a:t>NOMOR 11 TAHUN 2012 </a:t>
            </a:r>
            <a:r>
              <a:rPr lang="id-ID" sz="1600" dirty="0">
                <a:latin typeface="Calibri" panose="020F0502020204030204" pitchFamily="34" charset="0"/>
              </a:rPr>
              <a:t>TENTANG </a:t>
            </a:r>
            <a:r>
              <a:rPr lang="id-ID" sz="1600" dirty="0" smtClean="0">
                <a:latin typeface="Calibri" panose="020F0502020204030204" pitchFamily="34" charset="0"/>
              </a:rPr>
              <a:t>PELIMPAHAN SEBAGIAN KEWENANGAN </a:t>
            </a:r>
            <a:r>
              <a:rPr lang="id-ID" sz="1600" dirty="0">
                <a:latin typeface="Calibri" panose="020F0502020204030204" pitchFamily="34" charset="0"/>
              </a:rPr>
              <a:t>BUPATI KEPADA CAMAT</a:t>
            </a:r>
          </a:p>
          <a:p>
            <a:pPr algn="just"/>
            <a:endParaRPr lang="id-ID" sz="600" dirty="0">
              <a:latin typeface="Calibri" panose="020F0502020204030204" pitchFamily="34" charset="0"/>
            </a:endParaRPr>
          </a:p>
          <a:p>
            <a:pPr algn="just"/>
            <a:r>
              <a:rPr lang="id-ID" b="1" dirty="0">
                <a:latin typeface="Calibri" panose="020F0502020204030204" pitchFamily="34" charset="0"/>
              </a:rPr>
              <a:t>PERBUB NOMOR 37 TAHUN 2012 </a:t>
            </a:r>
            <a:r>
              <a:rPr lang="id-ID" sz="1600" dirty="0">
                <a:latin typeface="Calibri" panose="020F0502020204030204" pitchFamily="34" charset="0"/>
              </a:rPr>
              <a:t>STANDAR PELAYANAN PERIZINAN DAN NON PERIZINAN PATEN PADA KECAMATAN SE KABUPATEN PASER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313508" y="2638543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 smtClean="0">
                <a:latin typeface="Calibri" panose="020F0502020204030204" pitchFamily="34" charset="0"/>
              </a:rPr>
              <a:t>Sebagai dasar penyelenggaraan </a:t>
            </a:r>
            <a:r>
              <a:rPr lang="id-ID" sz="2400" dirty="0" smtClean="0">
                <a:latin typeface="Calibri" panose="020F0502020204030204" pitchFamily="34" charset="0"/>
              </a:rPr>
              <a:t>pelayanan</a:t>
            </a:r>
            <a:r>
              <a:rPr lang="id-ID" dirty="0" smtClean="0">
                <a:latin typeface="Calibri" panose="020F0502020204030204" pitchFamily="34" charset="0"/>
              </a:rPr>
              <a:t> Publik di kecamatan Muara Komam</a:t>
            </a:r>
            <a:endParaRPr lang="id-ID" sz="1600" dirty="0">
              <a:latin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622172"/>
            <a:ext cx="7027817" cy="765958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82880" y="1723312"/>
            <a:ext cx="6844937" cy="756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  <a:endParaRPr lang="id-ID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6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880" y="2644329"/>
            <a:ext cx="860842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Pelayanan</a:t>
            </a:r>
            <a:r>
              <a:rPr lang="en-US" sz="2000" dirty="0"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atin typeface="Calibri" panose="020F0502020204030204" pitchFamily="34" charset="0"/>
              </a:rPr>
              <a:t>diselenggarakan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Kecamatan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id-ID" sz="2000" dirty="0" smtClean="0">
                <a:latin typeface="Calibri" panose="020F0502020204030204" pitchFamily="34" charset="0"/>
              </a:rPr>
              <a:t>Muara Komam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dapat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dikategorikan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menjadi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dua</a:t>
            </a:r>
            <a:r>
              <a:rPr lang="en-US" sz="2000" dirty="0">
                <a:latin typeface="Calibri" panose="020F0502020204030204" pitchFamily="34" charset="0"/>
              </a:rPr>
              <a:t>  </a:t>
            </a:r>
            <a:r>
              <a:rPr lang="en-US" sz="2000" dirty="0" err="1">
                <a:latin typeface="Calibri" panose="020F0502020204030204" pitchFamily="34" charset="0"/>
              </a:rPr>
              <a:t>jenis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yaitu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Jenis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</a:rPr>
              <a:t>Pelayanan</a:t>
            </a:r>
            <a:r>
              <a:rPr lang="en-US" sz="2000" b="1" dirty="0">
                <a:latin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</a:rPr>
              <a:t>Perizinan</a:t>
            </a:r>
            <a:r>
              <a:rPr lang="en-US" sz="2000" b="1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Pelayanan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</a:rPr>
              <a:t>Non </a:t>
            </a:r>
            <a:r>
              <a:rPr lang="en-US" sz="2000" b="1" dirty="0" err="1">
                <a:latin typeface="Calibri" panose="020F0502020204030204" pitchFamily="34" charset="0"/>
              </a:rPr>
              <a:t>perizinan</a:t>
            </a:r>
            <a:r>
              <a:rPr lang="en-US" sz="2000" dirty="0">
                <a:latin typeface="Calibri" panose="020F0502020204030204" pitchFamily="34" charset="0"/>
              </a:rPr>
              <a:t>. </a:t>
            </a:r>
            <a:endParaRPr lang="id-ID" sz="2000" dirty="0" smtClean="0">
              <a:latin typeface="Calibri" panose="020F0502020204030204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id-ID" sz="2000" dirty="0" smtClean="0">
                <a:latin typeface="Calibri" panose="020F0502020204030204" pitchFamily="34" charset="0"/>
              </a:rPr>
              <a:t>Semua </a:t>
            </a:r>
            <a:r>
              <a:rPr lang="id-ID" sz="2000" dirty="0">
                <a:latin typeface="Calibri" panose="020F0502020204030204" pitchFamily="34" charset="0"/>
              </a:rPr>
              <a:t>jenis pelayanan tersebut masuk dalam penyelenggaraan </a:t>
            </a:r>
            <a:r>
              <a:rPr lang="id-ID" sz="2000" b="1" dirty="0" smtClean="0">
                <a:latin typeface="Calibri" panose="020F0502020204030204" pitchFamily="34" charset="0"/>
              </a:rPr>
              <a:t>Pelayanan Administrasi </a:t>
            </a:r>
            <a:r>
              <a:rPr lang="id-ID" sz="2000" b="1" dirty="0">
                <a:latin typeface="Calibri" panose="020F0502020204030204" pitchFamily="34" charset="0"/>
              </a:rPr>
              <a:t>Terpadu Kecamatan </a:t>
            </a:r>
            <a:r>
              <a:rPr lang="id-ID" sz="2000" b="1" dirty="0" smtClean="0">
                <a:latin typeface="Calibri" panose="020F0502020204030204" pitchFamily="34" charset="0"/>
              </a:rPr>
              <a:t>(PATEN) yang </a:t>
            </a:r>
            <a:r>
              <a:rPr lang="id-ID" sz="2000" b="1" dirty="0">
                <a:latin typeface="Calibri" panose="020F0502020204030204" pitchFamily="34" charset="0"/>
              </a:rPr>
              <a:t>diatur dalam Permendagri Nomor 4 Tahun 2010</a:t>
            </a:r>
            <a:r>
              <a:rPr lang="id-ID" sz="2000" dirty="0">
                <a:latin typeface="Calibri" panose="020F0502020204030204" pitchFamily="34" charset="0"/>
              </a:rPr>
              <a:t>. </a:t>
            </a:r>
            <a:endParaRPr lang="id-ID" sz="2000" dirty="0" smtClean="0">
              <a:latin typeface="Calibri" panose="020F0502020204030204" pitchFamily="34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id-ID" sz="2000" dirty="0" smtClean="0">
                <a:latin typeface="Calibri" panose="020F0502020204030204" pitchFamily="34" charset="0"/>
              </a:rPr>
              <a:t>Cakupan </a:t>
            </a:r>
            <a:r>
              <a:rPr lang="id-ID" sz="2000" dirty="0">
                <a:latin typeface="Calibri" panose="020F0502020204030204" pitchFamily="34" charset="0"/>
              </a:rPr>
              <a:t>Pelayanan yang kami lakukan sesuai </a:t>
            </a:r>
            <a:r>
              <a:rPr lang="id-ID" sz="2000" dirty="0" smtClean="0">
                <a:latin typeface="Calibri" panose="020F0502020204030204" pitchFamily="34" charset="0"/>
              </a:rPr>
              <a:t>dengan </a:t>
            </a:r>
            <a:r>
              <a:rPr lang="id-ID" sz="2000" b="1" dirty="0" smtClean="0">
                <a:latin typeface="Calibri" panose="020F0502020204030204" pitchFamily="34" charset="0"/>
              </a:rPr>
              <a:t>Perbub Nomor 11 Tahun 2012 </a:t>
            </a:r>
            <a:r>
              <a:rPr lang="id-ID" sz="2000" dirty="0" smtClean="0">
                <a:latin typeface="Calibri" panose="020F0502020204030204" pitchFamily="34" charset="0"/>
              </a:rPr>
              <a:t>tentang pelimpahan Sebagian Kewenangan bupati kepada camat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id-ID" sz="2000" dirty="0" smtClean="0">
                <a:latin typeface="Calibri" panose="020F0502020204030204" pitchFamily="34" charset="0"/>
              </a:rPr>
              <a:t>Kemudian di standarisasi oleh </a:t>
            </a:r>
            <a:r>
              <a:rPr lang="id-ID" sz="2000" b="1" dirty="0" smtClean="0">
                <a:latin typeface="Calibri" panose="020F0502020204030204" pitchFamily="34" charset="0"/>
              </a:rPr>
              <a:t>Peraturan Bupati </a:t>
            </a:r>
            <a:r>
              <a:rPr lang="id-ID" sz="2000" b="1" dirty="0">
                <a:latin typeface="Calibri" panose="020F0502020204030204" pitchFamily="34" charset="0"/>
              </a:rPr>
              <a:t>Paser Nomor 37 Tahun 2012 </a:t>
            </a:r>
            <a:r>
              <a:rPr lang="id-ID" sz="2000" dirty="0">
                <a:latin typeface="Calibri" panose="020F0502020204030204" pitchFamily="34" charset="0"/>
              </a:rPr>
              <a:t>tentang Standar Pelayanan Perizinan dan Non Perizinan PATEN Pada Kecamatan Se Kabupaten Paser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622172"/>
            <a:ext cx="7027817" cy="76595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82880" y="1736375"/>
            <a:ext cx="6844937" cy="756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  <a:endParaRPr lang="id-ID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79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881154"/>
              </p:ext>
            </p:extLst>
          </p:nvPr>
        </p:nvGraphicFramePr>
        <p:xfrm>
          <a:off x="-4355" y="1340448"/>
          <a:ext cx="9144001" cy="53096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9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556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060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92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endParaRPr lang="id-ID" sz="18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  <a:latin typeface="Calibri" panose="020F0502020204030204" pitchFamily="34" charset="0"/>
                        </a:rPr>
                        <a:t>Jenis  Pelayanan</a:t>
                      </a:r>
                      <a:endParaRPr lang="id-ID" sz="18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Realisasi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Realisasi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1.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Ijin Mendirikan Bangunan (IMB)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15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2.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Rekomendasi IMB 2 Tingkat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3.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Ijin Tambang Golongan C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4.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Rekomendasi Ijin Tambang 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5.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Rekomendasi SITU/HO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7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6.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SITU Perorangan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7.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Rekomendasi SIUP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8.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</a:rPr>
                        <a:t>Rekomendasi </a:t>
                      </a: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Ijin Pengelolaan Goa  Sarang Burung Walet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9.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Pengesahan  Surat Pernyataan Penguasaan Tanah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10.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Surat Pelepasan Hak Atas tanah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27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</a:rPr>
                        <a:t>18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11.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Akta Jual Beli Tanah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12.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Akta Hibah Tanah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13.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Surat Pengantar Pembuatan Kartu Keluarga ( KK 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528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327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14.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Surat Pengantar Pembuatan Katu Tanda Pendududk ( KTP )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158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455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15.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Rekomendasi SKPPS WNA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16.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Rekomendasi Surat Keterangan Tempat Tinggal WNA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17.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Surat Pengantar Pindah Tempat Tinggal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90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101</a:t>
                      </a: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18.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Pengesahan Surat Keterangan Kelahiran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19.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Pengesahan Surat Keterangan Kematian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20.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Pengesahan Surat Keterangan Tidak Mampu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377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21.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Pengesahan Surat Keterangan Ahli Waris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3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11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22.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Dispensasi Nikah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27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9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23.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Rekomendasi Bantuan Rumah Ibadah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24.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Rekomendasi Izin Keramaian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20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23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25.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Pengesahan Surat Keterangan Berkelakuan Baik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56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31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896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  <a:latin typeface="Calibri" panose="020F0502020204030204" pitchFamily="34" charset="0"/>
                        </a:rPr>
                        <a:t>26.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  <a:latin typeface="Calibri" panose="020F0502020204030204" pitchFamily="34" charset="0"/>
                        </a:rPr>
                        <a:t>Rekomendasi Pencairan Dana ADD</a:t>
                      </a:r>
                      <a:endParaRPr lang="id-ID" sz="120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56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200" dirty="0" smtClean="0">
                          <a:effectLst/>
                          <a:latin typeface="Calibri" panose="020F0502020204030204" pitchFamily="34" charset="0"/>
                          <a:ea typeface="Calibri"/>
                          <a:cs typeface="Times New Roman"/>
                        </a:rPr>
                        <a:t>45</a:t>
                      </a:r>
                      <a:endParaRPr lang="id-ID" sz="1200" dirty="0">
                        <a:effectLst/>
                        <a:latin typeface="Calibri" panose="020F0502020204030204" pitchFamily="34" charset="0"/>
                        <a:ea typeface="Calibri"/>
                        <a:cs typeface="Times New Roman"/>
                      </a:endParaRPr>
                    </a:p>
                  </a:txBody>
                  <a:tcPr marL="40897" marR="40897" marT="0" marB="0"/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23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</p:spTree>
    <p:extLst>
      <p:ext uri="{BB962C8B-B14F-4D97-AF65-F5344CB8AC3E}">
        <p14:creationId xmlns:p14="http://schemas.microsoft.com/office/powerpoint/2010/main" val="45841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679028"/>
            <a:ext cx="9144000" cy="30805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653" y="2074766"/>
            <a:ext cx="4665351" cy="2349929"/>
          </a:xfrm>
        </p:spPr>
        <p:txBody>
          <a:bodyPr/>
          <a:lstStyle/>
          <a:p>
            <a:pPr algn="r"/>
            <a:r>
              <a:rPr lang="id-ID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ADMINISTRASI TERPADU KECAMATAN (PATEN)</a:t>
            </a:r>
            <a:endParaRPr lang="id-ID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E608B-9B5A-46C9-BBC9-7BDF573AF8F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2936" y="5964551"/>
            <a:ext cx="67975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sz="1600" dirty="0" smtClean="0">
              <a:solidFill>
                <a:srgbClr val="FFFFFF"/>
              </a:solidFill>
              <a:latin typeface="Calibri" charset="0"/>
            </a:endParaRP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SAMARINDA </a:t>
            </a:r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201</a:t>
            </a:r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5</a:t>
            </a:r>
            <a:endParaRPr lang="af-ZA" sz="1600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39753" y="1579742"/>
            <a:ext cx="4262002" cy="3321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3791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712302" y="1575582"/>
            <a:ext cx="2168441" cy="1143000"/>
          </a:xfrm>
        </p:spPr>
        <p:txBody>
          <a:bodyPr/>
          <a:lstStyle/>
          <a:p>
            <a:pPr algn="l"/>
            <a:r>
              <a:rPr lang="id-ID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45442" y="2303838"/>
            <a:ext cx="3267930" cy="3017148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</a:t>
            </a:r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alam Perjalannya PATEN Kecamatan Muara Komam cukup memenuhi seluruh persyaratan yang telah ditentukan Permendagri Nomor 4 Tahun 2010 yang terdiri dari Persyaratan Substantif, Administratif dan teknis.	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04" y="1515662"/>
            <a:ext cx="5347921" cy="3780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23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</p:spTree>
    <p:extLst>
      <p:ext uri="{BB962C8B-B14F-4D97-AF65-F5344CB8AC3E}">
        <p14:creationId xmlns:p14="http://schemas.microsoft.com/office/powerpoint/2010/main" val="160151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31502155"/>
              </p:ext>
            </p:extLst>
          </p:nvPr>
        </p:nvGraphicFramePr>
        <p:xfrm>
          <a:off x="-4354" y="1026939"/>
          <a:ext cx="7985760" cy="5344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94423" y="742822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</p:spTree>
    <p:extLst>
      <p:ext uri="{BB962C8B-B14F-4D97-AF65-F5344CB8AC3E}">
        <p14:creationId xmlns:p14="http://schemas.microsoft.com/office/powerpoint/2010/main" val="861236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F4EAD3-1682-4678-A02B-7707F22B1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graphicEl>
                                              <a:dgm id="{51F4EAD3-1682-4678-A02B-7707F22B1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51F4EAD3-1682-4678-A02B-7707F22B1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51F4EAD3-1682-4678-A02B-7707F22B1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graphicEl>
                                              <a:dgm id="{51F4EAD3-1682-4678-A02B-7707F22B1C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BCEA4B-0890-4220-9556-1CDDFB0A45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22BCEA4B-0890-4220-9556-1CDDFB0A45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BA93AC-D3AD-4B28-9115-39B8C4A3C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graphicEl>
                                              <a:dgm id="{87BA93AC-D3AD-4B28-9115-39B8C4A3C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87BA93AC-D3AD-4B28-9115-39B8C4A3C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87BA93AC-D3AD-4B28-9115-39B8C4A3C7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5DC621-B2C0-4549-964A-6C5A16796B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graphicEl>
                                              <a:dgm id="{165DC621-B2C0-4549-964A-6C5A16796B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E94016-D3A5-4FCE-8301-70944FF87E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63E94016-D3A5-4FCE-8301-70944FF87E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51FE39-4179-4DB3-94A8-84EFD1524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2351FE39-4179-4DB3-94A8-84EFD1524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graphicEl>
                                              <a:dgm id="{2351FE39-4179-4DB3-94A8-84EFD1524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graphicEl>
                                              <a:dgm id="{2351FE39-4179-4DB3-94A8-84EFD1524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E2FF25-E3C6-4F63-A072-FBDC9C3F6B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graphicEl>
                                              <a:dgm id="{0BE2FF25-E3C6-4F63-A072-FBDC9C3F6B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3DC158-D5CF-44D3-AC74-FD003E28D7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9D3DC158-D5CF-44D3-AC74-FD003E28D7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76EEDF-F573-4220-AC4D-C8DBE2CCB2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graphicEl>
                                              <a:dgm id="{8176EEDF-F573-4220-AC4D-C8DBE2CCB2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graphicEl>
                                              <a:dgm id="{8176EEDF-F573-4220-AC4D-C8DBE2CCB2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graphicEl>
                                              <a:dgm id="{8176EEDF-F573-4220-AC4D-C8DBE2CCB2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302A07B-55BD-4964-87A5-153E84EB8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graphicEl>
                                              <a:dgm id="{C302A07B-55BD-4964-87A5-153E84EB80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482" y="2831877"/>
            <a:ext cx="83357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Syarat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substantif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pendelegasian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sebagian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wenang</a:t>
            </a:r>
            <a:r>
              <a:rPr lang="id-ID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Bupati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Camat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Pendelegasian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telah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dituangkan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Perbub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Bupati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Paser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11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id-ID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Syarat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meliputi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Perizinan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Non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Perizinan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d-ID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747" y="2039789"/>
            <a:ext cx="4154616" cy="754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32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Substantif</a:t>
            </a:r>
            <a:endParaRPr lang="id-ID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2400" y="1465213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</p:spTree>
    <p:extLst>
      <p:ext uri="{BB962C8B-B14F-4D97-AF65-F5344CB8AC3E}">
        <p14:creationId xmlns:p14="http://schemas.microsoft.com/office/powerpoint/2010/main" val="10734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6583680" cy="7659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5454" y="2220428"/>
            <a:ext cx="8141853" cy="4257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id-ID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ERIZINAN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Tanda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Daftar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Perusahaan (TDP)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khusus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perseorangan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berbadan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hukum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endParaRPr lang="id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Usaha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Perdagangan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(IUP)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Khusus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Perseorangan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berbadan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Hukum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 </a:t>
            </a:r>
            <a:endParaRPr lang="id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Usaha (ITU)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Perseorangan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memerlukan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ganggunan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(HO); </a:t>
            </a:r>
            <a:endParaRPr lang="id-ID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Mendirikan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bangunan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(IMB)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bangunan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semi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permanen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permanen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bertingkat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memerlukan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gangguan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(HO); </a:t>
            </a:r>
          </a:p>
        </p:txBody>
      </p:sp>
      <p:sp>
        <p:nvSpPr>
          <p:cNvPr id="5" name="Rectangle 4"/>
          <p:cNvSpPr/>
          <p:nvPr/>
        </p:nvSpPr>
        <p:spPr>
          <a:xfrm>
            <a:off x="-286884" y="1567357"/>
            <a:ext cx="770694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4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Substantif</a:t>
            </a:r>
            <a:r>
              <a:rPr lang="id-ID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Perbub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Bupati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Paser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11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id-ID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</p:spTree>
    <p:extLst>
      <p:ext uri="{BB962C8B-B14F-4D97-AF65-F5344CB8AC3E}">
        <p14:creationId xmlns:p14="http://schemas.microsoft.com/office/powerpoint/2010/main" val="44409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454" y="2216198"/>
            <a:ext cx="8141853" cy="370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id-ID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ERIZINAN</a:t>
            </a:r>
            <a:endParaRPr lang="en-US" sz="20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 startAt="5"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Penggilingan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Padi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 </a:t>
            </a:r>
            <a:endParaRPr lang="id-ID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 startAt="5"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Usaha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Jasa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Boga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endParaRPr lang="id-ID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 startAt="5"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Usaha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Hiburan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Keramaian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endParaRPr lang="id-ID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 startAt="5"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penyelenggaran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turnamen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olahraga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seni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budaya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endParaRPr lang="id-ID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 startAt="5"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Usaha Salon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Kecantikan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Pangkas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Rambut;dan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id-ID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lphaLcPeriod" startAt="5"/>
            </a:pP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pengumpulan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sumbangan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sosial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id-ID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6583680" cy="765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86884" y="1567357"/>
            <a:ext cx="770694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bg1"/>
                </a:solidFill>
              </a:rPr>
              <a:t>Substantif</a:t>
            </a:r>
            <a:r>
              <a:rPr lang="id-ID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Perbub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Bupati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Paser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11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id-ID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</p:spTree>
    <p:extLst>
      <p:ext uri="{BB962C8B-B14F-4D97-AF65-F5344CB8AC3E}">
        <p14:creationId xmlns:p14="http://schemas.microsoft.com/office/powerpoint/2010/main" val="361271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3761" y="2531229"/>
            <a:ext cx="84077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id-ID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IZIN (REKOMENDASI)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Rekomendasi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Rumah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Ibadah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 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Rekomendasi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Izin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lokasi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pengusahaan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sumberdaya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alam;dan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id-ID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+mj-lt"/>
              <a:buAutoNum type="alphaLcPeriod"/>
            </a:pP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Rekomendasi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pembentukan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organisasi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kemasyarakatan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tingkat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kecamatan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;</a:t>
            </a:r>
            <a:endParaRPr lang="id-ID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6583680" cy="7659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286884" y="1567357"/>
            <a:ext cx="770694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000" dirty="0" err="1">
                <a:solidFill>
                  <a:schemeClr val="bg1"/>
                </a:solidFill>
              </a:rPr>
              <a:t>Substantif</a:t>
            </a:r>
            <a:r>
              <a:rPr lang="id-ID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d-ID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Perbub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Bupati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Paser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11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2012</a:t>
            </a: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id-ID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</p:spTree>
    <p:extLst>
      <p:ext uri="{BB962C8B-B14F-4D97-AF65-F5344CB8AC3E}">
        <p14:creationId xmlns:p14="http://schemas.microsoft.com/office/powerpoint/2010/main" val="415151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2606"/>
            <a:ext cx="9144000" cy="705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1078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362540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CAMAT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942" y="235131"/>
            <a:ext cx="2861268" cy="6609806"/>
          </a:xfrm>
          <a:prstGeom prst="rect">
            <a:avLst/>
          </a:prstGeom>
        </p:spPr>
      </p:pic>
      <p:sp>
        <p:nvSpPr>
          <p:cNvPr id="8" name="Rectangle 1"/>
          <p:cNvSpPr>
            <a:spLocks noGrp="1"/>
          </p:cNvSpPr>
          <p:nvPr>
            <p:ph type="title"/>
          </p:nvPr>
        </p:nvSpPr>
        <p:spPr bwMode="auto">
          <a:xfrm>
            <a:off x="2354965" y="1410789"/>
            <a:ext cx="443407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id-ID" sz="2800" b="1" dirty="0" smtClean="0">
                <a:solidFill>
                  <a:srgbClr val="5C437A"/>
                </a:solidFill>
              </a:rPr>
              <a:t>Syaifuddin Zuhri. S.Sos</a:t>
            </a:r>
            <a:endParaRPr lang="en-US" sz="2800" b="1" dirty="0" smtClean="0">
              <a:solidFill>
                <a:srgbClr val="5C437A"/>
              </a:solidFill>
            </a:endParaRPr>
          </a:p>
        </p:txBody>
      </p:sp>
      <p:sp>
        <p:nvSpPr>
          <p:cNvPr id="10" name="Content Placeholder 8"/>
          <p:cNvSpPr>
            <a:spLocks noGrp="1"/>
          </p:cNvSpPr>
          <p:nvPr>
            <p:ph idx="1"/>
          </p:nvPr>
        </p:nvSpPr>
        <p:spPr>
          <a:xfrm>
            <a:off x="2486841" y="1856317"/>
            <a:ext cx="5715000" cy="1447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Tempat/Tgl </a:t>
            </a: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Lahir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NIP 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Pangkat/Gol Ruang 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2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4445358" y="1849549"/>
            <a:ext cx="5715000" cy="1447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: </a:t>
            </a: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BATU SOPANG, 20 Agustus 1963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: </a:t>
            </a:r>
            <a:r>
              <a:rPr lang="id-ID" sz="14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19630820</a:t>
            </a: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198402 1 003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: Pembina / IV a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3725572" y="2910840"/>
            <a:ext cx="6858000" cy="3352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Riwayat Jabatan Struktural/Fungsional :</a:t>
            </a:r>
          </a:p>
          <a:p>
            <a:pPr marL="228600" indent="-228600">
              <a:buAutoNum type="arabicPeriod"/>
            </a:pP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1984 – 1986 : Pengawas PLKB (BKKBN Paser)</a:t>
            </a:r>
          </a:p>
          <a:p>
            <a:pPr marL="228600" indent="-228600">
              <a:buAutoNum type="arabicPeriod"/>
            </a:pP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1986 – 1989 : Kasubsi Institusi Masyarakat (BKKBN Paser)</a:t>
            </a:r>
          </a:p>
          <a:p>
            <a:pPr marL="228600" indent="-228600">
              <a:buAutoNum type="arabicPeriod"/>
            </a:pP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1989 – 1991 : Kasubsi Supervisi Program (BKKBN Paser)</a:t>
            </a:r>
          </a:p>
          <a:p>
            <a:pPr marL="228600" indent="-228600">
              <a:buAutoNum type="arabicPeriod"/>
            </a:pP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1991 – 2004 : Kasubsi Pelayanan Kontra Sepsi 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(BKKBN Paser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>
              <a:buAutoNum type="arabicPeriod"/>
            </a:pP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2004 – 2006 : Kasi Pembangunan Kecamatan Muara Samu</a:t>
            </a:r>
          </a:p>
          <a:p>
            <a:pPr lvl="2"/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     SK : 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823.2/03/BID.II.3/BKD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,  </a:t>
            </a:r>
            <a:r>
              <a:rPr lang="en-US" sz="1200" dirty="0">
                <a:latin typeface="Calibri" panose="020F0502020204030204" pitchFamily="34" charset="0"/>
                <a:cs typeface="Arial" panose="020B0604020202020204" pitchFamily="34" charset="0"/>
              </a:rPr>
              <a:t>24-2-2004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d-ID" sz="1200" dirty="0" smtClean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2006 – 2007 : Kasi Kesra Kecamatan Muara Samu</a:t>
            </a:r>
          </a:p>
          <a:p>
            <a:pPr lvl="2"/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     SK 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82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.2/03/BID.II.3/BKD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,  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8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-200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6</a:t>
            </a:r>
            <a:endParaRPr lang="id-ID" sz="12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2007 – 2011 : Kasi Pemerintahan Kecamatan Tanjung Harapan</a:t>
            </a:r>
          </a:p>
          <a:p>
            <a:pPr lvl="2"/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     SK 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82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.2/03/BID.II.3/BKD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,  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11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-200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7 </a:t>
            </a:r>
          </a:p>
          <a:p>
            <a:pPr marL="228600" indent="-228600">
              <a:buAutoNum type="arabicPeriod"/>
            </a:pP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2011 – 2012 : Sekcam Kecamatan Tanjung Harapan</a:t>
            </a:r>
          </a:p>
          <a:p>
            <a:pPr lvl="2"/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     SK 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82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.2/0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/BID.I.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/BKD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,  2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-20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11 </a:t>
            </a:r>
          </a:p>
          <a:p>
            <a:pPr marL="228600" indent="-228600">
              <a:buAutoNum type="arabicPeriod"/>
            </a:pP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2012 – 2013 : Sekcam Kecamatan Muara Komam</a:t>
            </a:r>
          </a:p>
          <a:p>
            <a:pPr lvl="2"/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     SK 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82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.1/05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/BID.I.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/BKD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,  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9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10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-20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12 </a:t>
            </a:r>
          </a:p>
          <a:p>
            <a:pPr marL="228600" indent="-228600">
              <a:buAutoNum type="arabicPeriod"/>
            </a:pP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2013 – 2014 : Kabit Perumahan Cipta Karya Kab. Paser</a:t>
            </a:r>
          </a:p>
          <a:p>
            <a:pPr lvl="2"/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     SK 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82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.2/0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/BID.I.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/BKD</a:t>
            </a:r>
            <a:r>
              <a:rPr lang="id-ID" sz="1200" dirty="0">
                <a:latin typeface="Calibri" panose="020F0502020204030204" pitchFamily="34" charset="0"/>
                <a:cs typeface="Arial" panose="020B0604020202020204" pitchFamily="34" charset="0"/>
              </a:rPr>
              <a:t>,  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-20</a:t>
            </a:r>
            <a:r>
              <a:rPr lang="id-ID" sz="1200" dirty="0" smtClean="0">
                <a:latin typeface="Calibri" panose="020F050202020403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45358" y="624369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6700" indent="-266700" algn="r"/>
            <a:r>
              <a:rPr lang="id-ID" sz="1400" dirty="0">
                <a:solidFill>
                  <a:schemeClr val="bg1"/>
                </a:solidFill>
              </a:rPr>
              <a:t>Camat Muara Komam (18 Agustus 2014)</a:t>
            </a:r>
          </a:p>
          <a:p>
            <a:pPr marL="266700" indent="-266700" algn="r"/>
            <a:r>
              <a:rPr lang="id-ID" sz="1400" dirty="0">
                <a:solidFill>
                  <a:schemeClr val="bg1"/>
                </a:solidFill>
              </a:rPr>
              <a:t>SK Nomor : 821.2/02/Bid.I.I/BKD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56794" y="6262744"/>
            <a:ext cx="209238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id-ID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SEKARANG</a:t>
            </a:r>
            <a:endParaRPr lang="en-US" sz="2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702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482" y="2204864"/>
            <a:ext cx="83357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Persyaratan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lainnya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untuk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penyelenggaraan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PATEN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adalah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persyaratan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teknis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, yang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meliputi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sarana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prasarana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pelaksana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teknis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PATEN.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Sarana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prasarana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PATEN di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Kecamatan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id-ID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Muara Komam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ini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dapat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dijelaskan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sebagai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berikut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:</a:t>
            </a:r>
            <a:endParaRPr lang="id-ID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</p:spTree>
    <p:extLst>
      <p:ext uri="{BB962C8B-B14F-4D97-AF65-F5344CB8AC3E}">
        <p14:creationId xmlns:p14="http://schemas.microsoft.com/office/powerpoint/2010/main" val="38887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3687" y="2835563"/>
            <a:ext cx="4209055" cy="2724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94423" y="2740758"/>
            <a:ext cx="43338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Tempat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piket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Tempat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ini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biasanya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berupa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meja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berada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di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bagian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depan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atau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bagian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mudah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terlihat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dari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kantor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kecamatan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 Di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tempat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ini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petugas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informasi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akan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menyapa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masyarakat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datang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kantor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kecamatan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,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mengarahkan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warga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akan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mengurus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loket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/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meja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pendaftaran</a:t>
            </a:r>
            <a:r>
              <a:rPr lang="id-ID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</a:t>
            </a:r>
            <a:endParaRPr lang="id-ID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6583680" cy="7659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286884" y="1645735"/>
            <a:ext cx="770694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TEKNIS TEMPAT PIKET (INFORMASI DAN PENGADUAN)</a:t>
            </a:r>
            <a:endParaRPr lang="id-ID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</p:spTree>
    <p:extLst>
      <p:ext uri="{BB962C8B-B14F-4D97-AF65-F5344CB8AC3E}">
        <p14:creationId xmlns:p14="http://schemas.microsoft.com/office/powerpoint/2010/main" val="365064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2400" y="2380021"/>
            <a:ext cx="8686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1600" b="1" dirty="0">
                <a:latin typeface="Calibri" panose="020F0502020204030204" pitchFamily="34" charset="0"/>
              </a:rPr>
              <a:t>PENANGANAN PENGADUAN, SARAN DAN MASUKAN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sz="1600" dirty="0">
                <a:latin typeface="Calibri" panose="020F0502020204030204" pitchFamily="34" charset="0"/>
              </a:rPr>
              <a:t>Kantor Camat </a:t>
            </a:r>
            <a:r>
              <a:rPr lang="id-ID" sz="1600" dirty="0" smtClean="0">
                <a:latin typeface="Calibri" panose="020F0502020204030204" pitchFamily="34" charset="0"/>
              </a:rPr>
              <a:t>Muara Komam</a:t>
            </a:r>
            <a:r>
              <a:rPr lang="id-ID" sz="1600" i="1" dirty="0" smtClean="0">
                <a:latin typeface="Calibri" panose="020F0502020204030204" pitchFamily="34" charset="0"/>
              </a:rPr>
              <a:t> </a:t>
            </a:r>
            <a:r>
              <a:rPr lang="id-ID" sz="1600" dirty="0">
                <a:latin typeface="Calibri" panose="020F0502020204030204" pitchFamily="34" charset="0"/>
              </a:rPr>
              <a:t>menyediakan sarana pengaduan bagi </a:t>
            </a:r>
            <a:r>
              <a:rPr lang="id-ID" sz="1600" dirty="0" smtClean="0">
                <a:latin typeface="Calibri" panose="020F0502020204030204" pitchFamily="34" charset="0"/>
              </a:rPr>
              <a:t>masyarakat. Sarana </a:t>
            </a:r>
            <a:r>
              <a:rPr lang="id-ID" sz="1600" dirty="0">
                <a:latin typeface="Calibri" panose="020F0502020204030204" pitchFamily="34" charset="0"/>
              </a:rPr>
              <a:t>pengaduan meliputi</a:t>
            </a:r>
            <a:r>
              <a:rPr lang="id-ID" sz="1600" dirty="0" smtClean="0">
                <a:latin typeface="Calibri" panose="020F0502020204030204" pitchFamily="34" charset="0"/>
              </a:rPr>
              <a:t>:</a:t>
            </a:r>
          </a:p>
          <a:p>
            <a:pPr marL="342900" lvl="0" indent="-342900" algn="just">
              <a:buFont typeface="+mj-lt"/>
              <a:buAutoNum type="arabicPeriod"/>
            </a:pPr>
            <a:endParaRPr lang="id-ID" sz="1600" dirty="0" smtClean="0">
              <a:latin typeface="Calibri" panose="020F050202020403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id-ID" sz="1600" dirty="0">
              <a:latin typeface="Calibri" panose="020F050202020403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id-ID" sz="1600" dirty="0" smtClean="0">
              <a:latin typeface="Calibri" panose="020F050202020403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id-ID" sz="1600" dirty="0">
              <a:latin typeface="Calibri" panose="020F050202020403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id-ID" sz="1600" dirty="0" smtClean="0">
              <a:latin typeface="Calibri" panose="020F050202020403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id-ID" sz="1600" dirty="0">
              <a:latin typeface="Calibri" panose="020F050202020403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id-ID" sz="1600" dirty="0" smtClean="0">
              <a:latin typeface="Calibri" panose="020F050202020403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endParaRPr lang="id-ID" sz="1600" dirty="0">
              <a:latin typeface="Calibri" panose="020F050202020403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id-ID" sz="1600" dirty="0">
                <a:latin typeface="Calibri" panose="020F0502020204030204" pitchFamily="34" charset="0"/>
              </a:rPr>
              <a:t>Pengaduan secara langsung di meja informasi akan dicatat dalam Buku Pengaduan oleh pengunjung.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sz="1600" dirty="0">
                <a:latin typeface="Calibri" panose="020F0502020204030204" pitchFamily="34" charset="0"/>
              </a:rPr>
              <a:t>Kotak Saran dibuka setiap hari di akhir pelayanan oleh Petugas Layanan Informasi. Apabila ada pengaduan, selanjutnya dicatat dalam Buku Pengaduan.</a:t>
            </a:r>
          </a:p>
          <a:p>
            <a:pPr marL="342900" lvl="0" indent="-342900" algn="just">
              <a:buFont typeface="+mj-lt"/>
              <a:buAutoNum type="arabicPeriod"/>
            </a:pPr>
            <a:endParaRPr lang="id-ID" sz="1600" dirty="0">
              <a:latin typeface="Calibri" panose="020F0502020204030204" pitchFamily="34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258198"/>
              </p:ext>
            </p:extLst>
          </p:nvPr>
        </p:nvGraphicFramePr>
        <p:xfrm>
          <a:off x="683624" y="3300766"/>
          <a:ext cx="8155576" cy="158839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21006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363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186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9630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d-ID" sz="1400" dirty="0">
                          <a:effectLst/>
                          <a:latin typeface="Calibri" panose="020F0502020204030204" pitchFamily="34" charset="0"/>
                        </a:rPr>
                        <a:t>PENGADUAN PENGUNJUNG DI LOKET PENDAFTARAN</a:t>
                      </a:r>
                      <a:endParaRPr lang="id-ID" sz="2000" dirty="0"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80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d-ID" sz="1400" dirty="0">
                          <a:effectLst/>
                          <a:latin typeface="Calibri" panose="020F0502020204030204" pitchFamily="34" charset="0"/>
                        </a:rPr>
                        <a:t>SARANA PENGADUAN</a:t>
                      </a:r>
                      <a:endParaRPr lang="id-ID" sz="2000" dirty="0"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d-ID" sz="1400">
                          <a:effectLst/>
                          <a:latin typeface="Calibri" panose="020F0502020204030204" pitchFamily="34" charset="0"/>
                        </a:rPr>
                        <a:t>PENCATATAN</a:t>
                      </a:r>
                      <a:endParaRPr lang="id-ID" sz="2000"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d-ID" sz="1400" dirty="0">
                          <a:effectLst/>
                          <a:latin typeface="Calibri" panose="020F0502020204030204" pitchFamily="34" charset="0"/>
                        </a:rPr>
                        <a:t>TINDAKAN YANG DILAKUKAN</a:t>
                      </a:r>
                      <a:endParaRPr lang="id-ID" sz="2000" dirty="0"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2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Calibri" panose="020F0502020204030204" pitchFamily="34" charset="0"/>
                        </a:rPr>
                        <a:t>Langsung di meja informasi</a:t>
                      </a:r>
                      <a:endParaRPr lang="id-ID" sz="2000" dirty="0"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Calibri" panose="020F0502020204030204" pitchFamily="34" charset="0"/>
                        </a:rPr>
                        <a:t>Buku Pengaduan</a:t>
                      </a:r>
                      <a:endParaRPr lang="id-ID" sz="20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16002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id-ID" sz="2000" dirty="0"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>
                          <a:effectLst/>
                          <a:latin typeface="Calibri" panose="020F0502020204030204" pitchFamily="34" charset="0"/>
                        </a:rPr>
                        <a:t>Pengunjung langsung menulis di meja informasi.</a:t>
                      </a:r>
                      <a:endParaRPr lang="id-ID" sz="2000" dirty="0"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9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d-ID" sz="1400" dirty="0">
                          <a:effectLst/>
                          <a:latin typeface="Calibri" panose="020F0502020204030204" pitchFamily="34" charset="0"/>
                        </a:rPr>
                        <a:t>Kotak Saran </a:t>
                      </a:r>
                      <a:endParaRPr lang="id-ID" sz="2000" dirty="0"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d-ID" sz="1400" dirty="0">
                          <a:effectLst/>
                          <a:latin typeface="Calibri" panose="020F0502020204030204" pitchFamily="34" charset="0"/>
                        </a:rPr>
                        <a:t>Kotak Saran</a:t>
                      </a:r>
                      <a:endParaRPr lang="id-ID" sz="2000" dirty="0"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id-ID" sz="1400" dirty="0">
                          <a:effectLst/>
                          <a:latin typeface="Calibri" panose="020F0502020204030204" pitchFamily="34" charset="0"/>
                        </a:rPr>
                        <a:t>Pengunjung langsung menulis pada form yang sudah disiapkan</a:t>
                      </a:r>
                      <a:endParaRPr lang="id-ID" sz="2000" dirty="0">
                        <a:effectLst/>
                        <a:latin typeface="Calibri" panose="020F0502020204030204" pitchFamily="34" charset="0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6583680" cy="7659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86884" y="1645735"/>
            <a:ext cx="770694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TEKNIS TEMPAT PIKET (INFORMASI DAN PENGADUAN)</a:t>
            </a:r>
            <a:endParaRPr lang="id-ID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</p:spTree>
    <p:extLst>
      <p:ext uri="{BB962C8B-B14F-4D97-AF65-F5344CB8AC3E}">
        <p14:creationId xmlns:p14="http://schemas.microsoft.com/office/powerpoint/2010/main" val="31886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2400" y="2385567"/>
            <a:ext cx="8686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PENANGANAN PENGADUAN, SARAN DAN </a:t>
            </a:r>
            <a:r>
              <a:rPr lang="id-ID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MASUKAN</a:t>
            </a:r>
          </a:p>
          <a:p>
            <a:pPr marL="342900" lvl="0" indent="-342900" algn="just">
              <a:buFont typeface="+mj-lt"/>
              <a:buAutoNum type="arabicPeriod" startAt="4"/>
            </a:pPr>
            <a:r>
              <a:rPr lang="id-ID" sz="1600" dirty="0">
                <a:latin typeface="Calibri" panose="020F0502020204030204" pitchFamily="34" charset="0"/>
              </a:rPr>
              <a:t>Dari semua pengaduan yang masuk melalui berbagai sarana pengaduan yang sudah direkam dalam Buku Pengaduan oleh Petugas Layanan Informasi, selanjutnya dilaporkan kepada Kepala Seksi terkait. </a:t>
            </a:r>
          </a:p>
          <a:p>
            <a:pPr marL="342900" lvl="0" indent="-342900" algn="just">
              <a:buFont typeface="+mj-lt"/>
              <a:buAutoNum type="arabicPeriod" startAt="4"/>
            </a:pPr>
            <a:r>
              <a:rPr lang="id-ID" sz="1600" dirty="0">
                <a:latin typeface="Calibri" panose="020F0502020204030204" pitchFamily="34" charset="0"/>
              </a:rPr>
              <a:t>Kepala Seksi menindaklanjuti pengaduan yang terjadi di lingkup Unit Kerjanya dan hasilnya dicatat dalam Buku Pengaduan pada kolom tindak </a:t>
            </a:r>
            <a:r>
              <a:rPr lang="id-ID" sz="1600" dirty="0" smtClean="0">
                <a:latin typeface="Calibri" panose="020F0502020204030204" pitchFamily="34" charset="0"/>
              </a:rPr>
              <a:t>lanjut.</a:t>
            </a:r>
            <a:endParaRPr lang="id-ID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342900" lvl="0" indent="-342900" algn="just">
              <a:buFont typeface="+mj-lt"/>
              <a:buAutoNum type="arabicPeriod" startAt="4"/>
            </a:pP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Kepala </a:t>
            </a:r>
            <a:r>
              <a:rPr lang="id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Seksi menindaklanjuti pengaduan yang terjadi di lingkup Unit Kerjanya dan hasilnya dicatat dalam Buku Pengaduan pada kolom tindak </a:t>
            </a: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lanjut.</a:t>
            </a:r>
          </a:p>
          <a:p>
            <a:pPr marL="342900" lvl="0" indent="-342900" algn="just">
              <a:buFont typeface="+mj-lt"/>
              <a:buAutoNum type="arabicPeriod" startAt="4"/>
            </a:pP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Dari </a:t>
            </a:r>
            <a:r>
              <a:rPr lang="id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semua pengaduan yang masuk melalui berbagai sarana pengaduan,  setiap  3 (tiga)  bulan sekali Petugas Layanan Informasi merekap data aduan untuk dimintakan persetujuan kepada MR dan </a:t>
            </a: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Camat.</a:t>
            </a:r>
          </a:p>
          <a:p>
            <a:pPr marL="342900" lvl="0" indent="-342900" algn="just">
              <a:buFont typeface="+mj-lt"/>
              <a:buAutoNum type="arabicPeriod" startAt="4"/>
            </a:pP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Camat </a:t>
            </a:r>
            <a:r>
              <a:rPr lang="id-ID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mengumumkan hasil rekapitulasi tindak lanjut pengaduan melalui papan pengumuman dan janji perbaikan pelayanan kepada masyarakat pengunjung Kecamatan. </a:t>
            </a:r>
          </a:p>
          <a:p>
            <a:pPr marL="342900" lvl="0" indent="-342900" algn="just">
              <a:buFont typeface="+mj-lt"/>
              <a:buAutoNum type="arabicPeriod" startAt="6"/>
            </a:pPr>
            <a:endParaRPr lang="id-ID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6583680" cy="7659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86884" y="1645735"/>
            <a:ext cx="770694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TEKNIS TEMPAT PIKET (INFORMASI DAN PENGADUAN)</a:t>
            </a:r>
            <a:endParaRPr lang="id-ID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</p:spTree>
    <p:extLst>
      <p:ext uri="{BB962C8B-B14F-4D97-AF65-F5344CB8AC3E}">
        <p14:creationId xmlns:p14="http://schemas.microsoft.com/office/powerpoint/2010/main" val="305038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08855" y="3450348"/>
            <a:ext cx="4581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d-ID" sz="2000" dirty="0">
              <a:latin typeface="Calibri" panose="020F0502020204030204" pitchFamily="34" charset="0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0113" y="3077506"/>
            <a:ext cx="4611765" cy="2960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6583680" cy="76595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-286884" y="1645735"/>
            <a:ext cx="770694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TEKNIS LOKET PENDAFTARAN</a:t>
            </a:r>
            <a:endParaRPr lang="id-ID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559" y="3306898"/>
            <a:ext cx="36488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>
                <a:latin typeface="Calibri" panose="020F0502020204030204" pitchFamily="34" charset="0"/>
              </a:rPr>
              <a:t>Kecamatan Muara Komam memilih Loket sebagai tempat pelayanan</a:t>
            </a:r>
            <a:r>
              <a:rPr lang="en-US" dirty="0">
                <a:latin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</a:rPr>
              <a:t>Loket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ini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berfungsi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sebagai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tempat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pendaftaran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bagi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warga</a:t>
            </a:r>
            <a:r>
              <a:rPr lang="en-US" dirty="0">
                <a:latin typeface="Calibri" panose="020F0502020204030204" pitchFamily="34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</a:rPr>
              <a:t>mengajukan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permohonan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penyelesaian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suatu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dokumen</a:t>
            </a:r>
            <a:r>
              <a:rPr lang="en-US" dirty="0">
                <a:latin typeface="Calibri" panose="020F0502020204030204" pitchFamily="34" charset="0"/>
              </a:rPr>
              <a:t>. </a:t>
            </a:r>
            <a:r>
              <a:rPr lang="en-US" dirty="0" err="1">
                <a:latin typeface="Calibri" panose="020F0502020204030204" pitchFamily="34" charset="0"/>
              </a:rPr>
              <a:t>Pada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loket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pendaftaran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ini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</a:rPr>
              <a:t>petugas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akan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memeriksa</a:t>
            </a:r>
            <a:r>
              <a:rPr lang="en-US" dirty="0">
                <a:latin typeface="Calibri" panose="020F0502020204030204" pitchFamily="34" charset="0"/>
              </a:rPr>
              <a:t> / </a:t>
            </a:r>
            <a:r>
              <a:rPr lang="en-US" dirty="0" err="1">
                <a:latin typeface="Calibri" panose="020F0502020204030204" pitchFamily="34" charset="0"/>
              </a:rPr>
              <a:t>melakukan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verifikasi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kelengkapan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berkas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persyaratan</a:t>
            </a:r>
            <a:r>
              <a:rPr lang="en-US" dirty="0">
                <a:latin typeface="Calibri" panose="020F0502020204030204" pitchFamily="34" charset="0"/>
              </a:rPr>
              <a:t>.</a:t>
            </a:r>
            <a:endParaRPr lang="id-ID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52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8525" y="3070568"/>
            <a:ext cx="38187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000" dirty="0" smtClean="0">
                <a:latin typeface="Calibri" panose="020F0502020204030204" pitchFamily="34" charset="0"/>
              </a:rPr>
              <a:t>D</a:t>
            </a:r>
            <a:r>
              <a:rPr lang="en-US" sz="2000" dirty="0" err="1" smtClean="0">
                <a:latin typeface="Calibri" panose="020F0502020204030204" pitchFamily="34" charset="0"/>
              </a:rPr>
              <a:t>i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tempat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ini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berkas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permohonan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persyaratannya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dipelajari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dilakukan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validasi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oleh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kepala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seksi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pelayanan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atau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seksi</a:t>
            </a:r>
            <a:r>
              <a:rPr lang="en-US" sz="2000" dirty="0"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atin typeface="Calibri" panose="020F0502020204030204" pitchFamily="34" charset="0"/>
              </a:rPr>
              <a:t>membidangi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pelayanan</a:t>
            </a:r>
            <a:r>
              <a:rPr lang="en-US" sz="2000" dirty="0">
                <a:latin typeface="Calibri" panose="020F0502020204030204" pitchFamily="34" charset="0"/>
              </a:rPr>
              <a:t>. </a:t>
            </a:r>
            <a:r>
              <a:rPr lang="en-US" sz="2000" dirty="0" err="1">
                <a:latin typeface="Calibri" panose="020F0502020204030204" pitchFamily="34" charset="0"/>
              </a:rPr>
              <a:t>Setelah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divalidasi</a:t>
            </a:r>
            <a:r>
              <a:rPr lang="en-US" sz="2000" dirty="0">
                <a:latin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</a:rPr>
              <a:t>berkas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dilanjutkan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ke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tempat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pengolahan</a:t>
            </a:r>
            <a:r>
              <a:rPr lang="en-US" sz="2000" dirty="0">
                <a:latin typeface="Calibri" panose="020F0502020204030204" pitchFamily="34" charset="0"/>
              </a:rPr>
              <a:t> data </a:t>
            </a:r>
            <a:r>
              <a:rPr lang="en-US" sz="2000" dirty="0" err="1">
                <a:latin typeface="Calibri" panose="020F0502020204030204" pitchFamily="34" charset="0"/>
              </a:rPr>
              <a:t>dan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informasi</a:t>
            </a:r>
            <a:r>
              <a:rPr lang="en-US" sz="2000" dirty="0">
                <a:latin typeface="Calibri" panose="020F0502020204030204" pitchFamily="34" charset="0"/>
              </a:rPr>
              <a:t>.</a:t>
            </a:r>
            <a:endParaRPr lang="id-ID" sz="2000" dirty="0"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2366" y="2834640"/>
            <a:ext cx="4476875" cy="29910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6583680" cy="7659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286884" y="1645735"/>
            <a:ext cx="770694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TEKNIS TEMPAT PEMPROSESAN BERKAS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7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88963" y="3611483"/>
            <a:ext cx="3697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Calibri" panose="020F0502020204030204" pitchFamily="34" charset="0"/>
              </a:rPr>
              <a:t>Berkas</a:t>
            </a:r>
            <a:r>
              <a:rPr lang="en-US" sz="2000" dirty="0"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atin typeface="Calibri" panose="020F0502020204030204" pitchFamily="34" charset="0"/>
              </a:rPr>
              <a:t>sudah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divalidasi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ini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oleh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petugas</a:t>
            </a:r>
            <a:r>
              <a:rPr lang="en-US" sz="2000" dirty="0">
                <a:latin typeface="Calibri" panose="020F0502020204030204" pitchFamily="34" charset="0"/>
              </a:rPr>
              <a:t> operator </a:t>
            </a:r>
            <a:r>
              <a:rPr lang="en-US" sz="2000" dirty="0" err="1">
                <a:latin typeface="Calibri" panose="020F0502020204030204" pitchFamily="34" charset="0"/>
              </a:rPr>
              <a:t>komputer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kemudian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dicetak</a:t>
            </a:r>
            <a:r>
              <a:rPr lang="en-US" sz="2000" dirty="0">
                <a:latin typeface="Calibri" panose="020F0502020204030204" pitchFamily="34" charset="0"/>
              </a:rPr>
              <a:t> format </a:t>
            </a:r>
            <a:r>
              <a:rPr lang="en-US" sz="2000" dirty="0" err="1">
                <a:latin typeface="Calibri" panose="020F0502020204030204" pitchFamily="34" charset="0"/>
              </a:rPr>
              <a:t>dokumennya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diberikan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penomoran</a:t>
            </a:r>
            <a:endParaRPr lang="id-ID" sz="2000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7212" y="2874193"/>
            <a:ext cx="4658695" cy="3105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6583680" cy="7659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286884" y="1645735"/>
            <a:ext cx="770694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TEKNIS TEMPAT PENGOLAHAN DATA DAN INFORMASI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49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400" y="2451681"/>
            <a:ext cx="42367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sudah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dicetak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diberi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nomor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ini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kemudian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dikirim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kembali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kepala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seksi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untuk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dikoreksi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diparaf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Setelah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itu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dilanjutkan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sekretaris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kecamatan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sekcam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).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Sekcam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kemudian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melakukan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pemeriksaan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akhir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memberikan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paraf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persetujuan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Selanjutnya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diserahkan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camat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untuk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ditandatangani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.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Jika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tidak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ada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sekcam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atau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berhalangan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,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dapat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digantikan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oleh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salah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satu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kepala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seksi</a:t>
            </a:r>
            <a:endParaRPr lang="id-ID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7646" y="3057909"/>
            <a:ext cx="4321458" cy="2880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6583680" cy="7659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286884" y="1645735"/>
            <a:ext cx="770694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TEKNIS TEMPAT FINALISASI PROSES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423" y="2450241"/>
            <a:ext cx="3014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Calibri" panose="020F0502020204030204" pitchFamily="34" charset="0"/>
              </a:rPr>
              <a:t>Selama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dokumen</a:t>
            </a:r>
            <a:r>
              <a:rPr lang="en-US" sz="2000" dirty="0"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atin typeface="Calibri" panose="020F0502020204030204" pitchFamily="34" charset="0"/>
              </a:rPr>
              <a:t>dimohonkan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diproses</a:t>
            </a:r>
            <a:r>
              <a:rPr lang="en-US" sz="2000" dirty="0">
                <a:latin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</a:rPr>
              <a:t>warga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dapat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menunggu</a:t>
            </a:r>
            <a:r>
              <a:rPr lang="en-US" sz="2000" dirty="0">
                <a:latin typeface="Calibri" panose="020F0502020204030204" pitchFamily="34" charset="0"/>
              </a:rPr>
              <a:t> di </a:t>
            </a:r>
            <a:r>
              <a:rPr lang="en-US" sz="2000" dirty="0" err="1">
                <a:latin typeface="Calibri" panose="020F0502020204030204" pitchFamily="34" charset="0"/>
              </a:rPr>
              <a:t>ruang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tunggu</a:t>
            </a:r>
            <a:r>
              <a:rPr lang="en-US" sz="2000" dirty="0" smtClean="0">
                <a:latin typeface="Calibri" panose="020F0502020204030204" pitchFamily="34" charset="0"/>
              </a:rPr>
              <a:t>.</a:t>
            </a:r>
            <a:endParaRPr lang="id-ID" sz="2000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7919" y="2633121"/>
            <a:ext cx="5119388" cy="34129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6583680" cy="76595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286884" y="1645735"/>
            <a:ext cx="770694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TEKNIS RUANG TUNGGU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6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52399" y="2544911"/>
            <a:ext cx="41583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Calibri" panose="020F0502020204030204" pitchFamily="34" charset="0"/>
              </a:rPr>
              <a:t>Setelah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dokumen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ditandatangani</a:t>
            </a:r>
            <a:r>
              <a:rPr lang="en-US" sz="2000" dirty="0">
                <a:latin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</a:rPr>
              <a:t>maka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dokumen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dikirimkan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ke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tempat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penyerahan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dokumen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untuk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selanjutkan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diserahkan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ke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warga</a:t>
            </a:r>
            <a:r>
              <a:rPr lang="id-ID" sz="2000" dirty="0" smtClean="0">
                <a:latin typeface="Calibri" panose="020F0502020204030204" pitchFamily="34" charset="0"/>
              </a:rPr>
              <a:t>. </a:t>
            </a:r>
          </a:p>
          <a:p>
            <a:pPr algn="just"/>
            <a:endParaRPr lang="id-ID" sz="2000" dirty="0" smtClean="0">
              <a:latin typeface="Calibri" panose="020F0502020204030204" pitchFamily="34" charset="0"/>
            </a:endParaRPr>
          </a:p>
          <a:p>
            <a:pPr algn="just"/>
            <a:r>
              <a:rPr lang="en-US" sz="2000" dirty="0" err="1" smtClean="0">
                <a:latin typeface="Calibri" panose="020F0502020204030204" pitchFamily="34" charset="0"/>
              </a:rPr>
              <a:t>Bila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dokumen</a:t>
            </a:r>
            <a:r>
              <a:rPr lang="en-US" sz="2000" dirty="0"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atin typeface="Calibri" panose="020F0502020204030204" pitchFamily="34" charset="0"/>
              </a:rPr>
              <a:t>dimaksud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memerlukan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biaya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atau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tarif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pelayanan</a:t>
            </a:r>
            <a:r>
              <a:rPr lang="en-US" sz="2000" dirty="0">
                <a:latin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</a:rPr>
              <a:t>maka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warga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membayar</a:t>
            </a:r>
            <a:r>
              <a:rPr lang="en-US" sz="2000" dirty="0">
                <a:latin typeface="Calibri" panose="020F0502020204030204" pitchFamily="34" charset="0"/>
              </a:rPr>
              <a:t> di </a:t>
            </a:r>
            <a:r>
              <a:rPr lang="en-US" sz="2000" dirty="0" err="1">
                <a:latin typeface="Calibri" panose="020F0502020204030204" pitchFamily="34" charset="0"/>
              </a:rPr>
              <a:t>tempat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pembayaran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sesuai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dengan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jumlah</a:t>
            </a:r>
            <a:r>
              <a:rPr lang="en-US" sz="2000" dirty="0"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atin typeface="Calibri" panose="020F0502020204030204" pitchFamily="34" charset="0"/>
              </a:rPr>
              <a:t>telah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ditentukan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dalam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standar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pelayanan</a:t>
            </a:r>
            <a:r>
              <a:rPr lang="en-US" sz="2000" dirty="0">
                <a:latin typeface="Calibri" panose="020F0502020204030204" pitchFamily="34" charset="0"/>
              </a:rPr>
              <a:t>. </a:t>
            </a:r>
            <a:r>
              <a:rPr lang="en-US" sz="2000" dirty="0" err="1">
                <a:latin typeface="Calibri" panose="020F0502020204030204" pitchFamily="34" charset="0"/>
              </a:rPr>
              <a:t>Tarif</a:t>
            </a:r>
            <a:r>
              <a:rPr lang="en-US" sz="2000" dirty="0">
                <a:latin typeface="Calibri" panose="020F0502020204030204" pitchFamily="34" charset="0"/>
              </a:rPr>
              <a:t>/</a:t>
            </a:r>
            <a:r>
              <a:rPr lang="en-US" sz="2000" dirty="0" err="1">
                <a:latin typeface="Calibri" panose="020F0502020204030204" pitchFamily="34" charset="0"/>
              </a:rPr>
              <a:t>biaya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pelayanan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ini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dicatat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pembayarannya</a:t>
            </a:r>
            <a:endParaRPr lang="id-ID" sz="2000" dirty="0"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7646" y="2997577"/>
            <a:ext cx="4320480" cy="2880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-1" y="1574874"/>
            <a:ext cx="7262949" cy="7659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286884" y="1645735"/>
            <a:ext cx="770694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TEKNIS TEMPAT PENYERAHAN DOKUMEN DAN PEMBAYARAN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7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2606"/>
            <a:ext cx="9144000" cy="705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1078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362540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CAMAT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942" y="235131"/>
            <a:ext cx="2861268" cy="6609806"/>
          </a:xfrm>
          <a:prstGeom prst="rect">
            <a:avLst/>
          </a:prstGeom>
        </p:spPr>
      </p:pic>
      <p:sp>
        <p:nvSpPr>
          <p:cNvPr id="8" name="Rectangle 1"/>
          <p:cNvSpPr>
            <a:spLocks noGrp="1"/>
          </p:cNvSpPr>
          <p:nvPr>
            <p:ph type="title"/>
          </p:nvPr>
        </p:nvSpPr>
        <p:spPr bwMode="auto">
          <a:xfrm>
            <a:off x="2354965" y="1410789"/>
            <a:ext cx="443407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id-ID" sz="2800" b="1" dirty="0" smtClean="0">
                <a:solidFill>
                  <a:srgbClr val="5C437A"/>
                </a:solidFill>
              </a:rPr>
              <a:t>Syaifuddin Zuhri. S.Sos</a:t>
            </a:r>
            <a:endParaRPr lang="en-US" sz="2800" b="1" dirty="0" smtClean="0">
              <a:solidFill>
                <a:srgbClr val="5C437A"/>
              </a:solidFill>
            </a:endParaRPr>
          </a:p>
        </p:txBody>
      </p:sp>
      <p:sp>
        <p:nvSpPr>
          <p:cNvPr id="10" name="Content Placeholder 8"/>
          <p:cNvSpPr>
            <a:spLocks noGrp="1"/>
          </p:cNvSpPr>
          <p:nvPr>
            <p:ph idx="1"/>
          </p:nvPr>
        </p:nvSpPr>
        <p:spPr>
          <a:xfrm>
            <a:off x="2486841" y="1856317"/>
            <a:ext cx="5715000" cy="1447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Tempat/Tgl </a:t>
            </a: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Lahir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NIP 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Pangkat/Gol Ruang 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2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4306333" y="1858963"/>
            <a:ext cx="5715000" cy="1447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: </a:t>
            </a: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BATU SOPANG, 20 Agustus 1963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: </a:t>
            </a:r>
            <a:r>
              <a:rPr lang="id-ID" sz="14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19630820</a:t>
            </a: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198402 1 003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: Pembina / IV a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6" name="Content Placeholder 8"/>
          <p:cNvSpPr txBox="1">
            <a:spLocks/>
          </p:cNvSpPr>
          <p:nvPr/>
        </p:nvSpPr>
        <p:spPr bwMode="auto">
          <a:xfrm>
            <a:off x="2826635" y="3078476"/>
            <a:ext cx="79248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id-ID" sz="1600" b="1" dirty="0" smtClean="0">
                <a:latin typeface="Calibri" panose="020F0502020204030204" pitchFamily="34" charset="0"/>
              </a:rPr>
              <a:t>Riwayat Kepangkatan :</a:t>
            </a:r>
            <a:endParaRPr lang="id-ID" sz="1600" dirty="0" smtClean="0">
              <a:latin typeface="Calibri" panose="020F0502020204030204" pitchFamily="34" charset="0"/>
            </a:endParaRP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600" dirty="0" smtClean="0">
                <a:latin typeface="Calibri" panose="020F0502020204030204" pitchFamily="34" charset="0"/>
              </a:rPr>
              <a:t>CPNS : 01 Februari 1984</a:t>
            </a: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600" dirty="0" smtClean="0">
                <a:latin typeface="Calibri" panose="020F0502020204030204" pitchFamily="34" charset="0"/>
              </a:rPr>
              <a:t>IIa 	Tmt Pangkat : 05 Maret 1985</a:t>
            </a: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600" dirty="0" smtClean="0">
                <a:latin typeface="Calibri" panose="020F0502020204030204" pitchFamily="34" charset="0"/>
              </a:rPr>
              <a:t>IIb 	Tmt Pangkat : 01 April 1989</a:t>
            </a: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600" dirty="0" smtClean="0">
                <a:latin typeface="Calibri" panose="020F0502020204030204" pitchFamily="34" charset="0"/>
              </a:rPr>
              <a:t>IIc 	Tmt Pangkat : </a:t>
            </a:r>
            <a:r>
              <a:rPr lang="id-ID" sz="1600" dirty="0">
                <a:latin typeface="Calibri" panose="020F0502020204030204" pitchFamily="34" charset="0"/>
              </a:rPr>
              <a:t>01 April </a:t>
            </a:r>
            <a:r>
              <a:rPr lang="id-ID" sz="1600" dirty="0" smtClean="0">
                <a:latin typeface="Calibri" panose="020F0502020204030204" pitchFamily="34" charset="0"/>
              </a:rPr>
              <a:t>1993</a:t>
            </a:r>
          </a:p>
          <a:p>
            <a:pPr marL="266700" indent="-266700">
              <a:buFont typeface="Arial" pitchFamily="34" charset="0"/>
              <a:buChar char="•"/>
            </a:pPr>
            <a:r>
              <a:rPr lang="id-ID" sz="1600" dirty="0" smtClean="0">
                <a:latin typeface="Calibri" panose="020F0502020204030204" pitchFamily="34" charset="0"/>
              </a:rPr>
              <a:t>IId </a:t>
            </a:r>
            <a:r>
              <a:rPr lang="id-ID" sz="1600" dirty="0">
                <a:latin typeface="Calibri" panose="020F0502020204030204" pitchFamily="34" charset="0"/>
              </a:rPr>
              <a:t>	Tmt Pangkat : 01 April </a:t>
            </a:r>
            <a:r>
              <a:rPr lang="id-ID" sz="1600" dirty="0" smtClean="0">
                <a:latin typeface="Calibri" panose="020F0502020204030204" pitchFamily="34" charset="0"/>
              </a:rPr>
              <a:t>1997</a:t>
            </a: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600" dirty="0" smtClean="0">
                <a:latin typeface="Calibri" panose="020F0502020204030204" pitchFamily="34" charset="0"/>
              </a:rPr>
              <a:t>IIIa	Tmt Pangkat : 01 April 1999</a:t>
            </a: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600" dirty="0" smtClean="0">
                <a:latin typeface="Calibri" panose="020F0502020204030204" pitchFamily="34" charset="0"/>
              </a:rPr>
              <a:t>IIIb	Tmt Pangkat : 01 </a:t>
            </a:r>
            <a:r>
              <a:rPr lang="id-ID" sz="1600" dirty="0">
                <a:latin typeface="Calibri" panose="020F0502020204030204" pitchFamily="34" charset="0"/>
              </a:rPr>
              <a:t>April </a:t>
            </a:r>
            <a:r>
              <a:rPr lang="id-ID" sz="1600" dirty="0" smtClean="0">
                <a:latin typeface="Calibri" panose="020F0502020204030204" pitchFamily="34" charset="0"/>
              </a:rPr>
              <a:t>2001</a:t>
            </a: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600" dirty="0" smtClean="0">
                <a:latin typeface="Calibri" panose="020F0502020204030204" pitchFamily="34" charset="0"/>
              </a:rPr>
              <a:t>IIIc 	Tmt Pangkat : 01 April 2008</a:t>
            </a: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600" dirty="0" smtClean="0">
                <a:latin typeface="Calibri" panose="020F0502020204030204" pitchFamily="34" charset="0"/>
              </a:rPr>
              <a:t>IIId	Tmt Pangkat : 01 April 2009</a:t>
            </a: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600" dirty="0" smtClean="0">
                <a:latin typeface="Calibri" panose="020F0502020204030204" pitchFamily="34" charset="0"/>
              </a:rPr>
              <a:t>IVa 	Tmt Pangkat : 01 </a:t>
            </a:r>
            <a:r>
              <a:rPr lang="id-ID" sz="1600" dirty="0">
                <a:latin typeface="Calibri" panose="020F0502020204030204" pitchFamily="34" charset="0"/>
              </a:rPr>
              <a:t>April </a:t>
            </a:r>
            <a:r>
              <a:rPr lang="id-ID" sz="1600" dirty="0" smtClean="0">
                <a:latin typeface="Calibri" panose="020F0502020204030204" pitchFamily="34" charset="0"/>
              </a:rPr>
              <a:t>2013</a:t>
            </a:r>
            <a:endParaRPr lang="id-ID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89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4423" y="2439011"/>
            <a:ext cx="4123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Calibri" panose="020F0502020204030204" pitchFamily="34" charset="0"/>
              </a:rPr>
              <a:t>Salah </a:t>
            </a:r>
            <a:r>
              <a:rPr lang="en-US" sz="2000" dirty="0" err="1">
                <a:latin typeface="Calibri" panose="020F0502020204030204" pitchFamily="34" charset="0"/>
              </a:rPr>
              <a:t>satu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perangkat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pendukung</a:t>
            </a:r>
            <a:r>
              <a:rPr lang="en-US" sz="2000" dirty="0">
                <a:latin typeface="Calibri" panose="020F0502020204030204" pitchFamily="34" charset="0"/>
              </a:rPr>
              <a:t> yang </a:t>
            </a:r>
            <a:r>
              <a:rPr lang="en-US" sz="2000" dirty="0" err="1">
                <a:latin typeface="Calibri" panose="020F0502020204030204" pitchFamily="34" charset="0"/>
              </a:rPr>
              <a:t>penting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adalah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sistem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informasi</a:t>
            </a:r>
            <a:r>
              <a:rPr lang="en-US" sz="2000" dirty="0">
                <a:latin typeface="Calibri" panose="020F0502020204030204" pitchFamily="34" charset="0"/>
              </a:rPr>
              <a:t>. </a:t>
            </a:r>
            <a:r>
              <a:rPr lang="en-US" sz="2000" dirty="0" err="1">
                <a:latin typeface="Calibri" panose="020F0502020204030204" pitchFamily="34" charset="0"/>
              </a:rPr>
              <a:t>Sistem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informasi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penting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dilakukan</a:t>
            </a:r>
            <a:r>
              <a:rPr lang="en-US" sz="2000" dirty="0">
                <a:latin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</a:rPr>
              <a:t>karena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memudahkan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warga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untuk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mengetahui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semua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informasi</a:t>
            </a:r>
            <a:r>
              <a:rPr lang="en-US" sz="2000" dirty="0">
                <a:latin typeface="Calibri" panose="020F0502020204030204" pitchFamily="34" charset="0"/>
              </a:rPr>
              <a:t> di </a:t>
            </a:r>
            <a:r>
              <a:rPr lang="en-US" sz="2000" dirty="0" err="1">
                <a:latin typeface="Calibri" panose="020F0502020204030204" pitchFamily="34" charset="0"/>
              </a:rPr>
              <a:t>kecamatan</a:t>
            </a:r>
            <a:r>
              <a:rPr lang="en-US" sz="2000" dirty="0">
                <a:latin typeface="Calibri" panose="020F0502020204030204" pitchFamily="34" charset="0"/>
              </a:rPr>
              <a:t>. </a:t>
            </a:r>
            <a:r>
              <a:rPr lang="en-US" sz="2000" dirty="0" err="1">
                <a:latin typeface="Calibri" panose="020F0502020204030204" pitchFamily="34" charset="0"/>
              </a:rPr>
              <a:t>Berbagai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informasi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itu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dapat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berbentuk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papan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</a:rPr>
              <a:t>informasi</a:t>
            </a:r>
            <a:r>
              <a:rPr lang="en-US" sz="2000" dirty="0">
                <a:latin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</a:rPr>
              <a:t>brosur</a:t>
            </a:r>
            <a:r>
              <a:rPr lang="en-US" sz="2000" dirty="0">
                <a:latin typeface="Calibri" panose="020F0502020204030204" pitchFamily="34" charset="0"/>
              </a:rPr>
              <a:t>, </a:t>
            </a:r>
            <a:endParaRPr lang="id-ID" sz="2000" dirty="0" smtClean="0">
              <a:latin typeface="Calibri" panose="020F0502020204030204" pitchFamily="34" charset="0"/>
            </a:endParaRPr>
          </a:p>
          <a:p>
            <a:pPr algn="just"/>
            <a:endParaRPr lang="id-ID" sz="2000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592" y="2627735"/>
            <a:ext cx="4306397" cy="2355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88991" y="4983530"/>
            <a:ext cx="87676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2000" dirty="0">
                <a:latin typeface="Calibri" panose="020F0502020204030204" pitchFamily="34" charset="0"/>
              </a:rPr>
              <a:t>B</a:t>
            </a:r>
            <a:r>
              <a:rPr lang="en-US" sz="2000" dirty="0" err="1" smtClean="0">
                <a:latin typeface="Calibri" panose="020F0502020204030204" pitchFamily="34" charset="0"/>
              </a:rPr>
              <a:t>ila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dalam</a:t>
            </a:r>
            <a:r>
              <a:rPr lang="en-US" sz="2000" dirty="0" smtClean="0">
                <a:latin typeface="Calibri" panose="020F0502020204030204" pitchFamily="34" charset="0"/>
              </a:rPr>
              <a:t> proses </a:t>
            </a:r>
            <a:r>
              <a:rPr lang="en-US" sz="2000" dirty="0" err="1" smtClean="0">
                <a:latin typeface="Calibri" panose="020F0502020204030204" pitchFamily="34" charset="0"/>
              </a:rPr>
              <a:t>pelayanan</a:t>
            </a:r>
            <a:r>
              <a:rPr lang="en-US" sz="2000" dirty="0" smtClean="0">
                <a:latin typeface="Calibri" panose="020F0502020204030204" pitchFamily="34" charset="0"/>
              </a:rPr>
              <a:t>, </a:t>
            </a:r>
            <a:r>
              <a:rPr lang="en-US" sz="2000" dirty="0" err="1" smtClean="0">
                <a:latin typeface="Calibri" panose="020F0502020204030204" pitchFamily="34" charset="0"/>
              </a:rPr>
              <a:t>warga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merasa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tidak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puas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atas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pelayanan</a:t>
            </a:r>
            <a:r>
              <a:rPr lang="en-US" sz="2000" dirty="0" smtClean="0">
                <a:latin typeface="Calibri" panose="020F0502020204030204" pitchFamily="34" charset="0"/>
              </a:rPr>
              <a:t> yang </a:t>
            </a:r>
            <a:r>
              <a:rPr lang="en-US" sz="2000" dirty="0" err="1" smtClean="0">
                <a:latin typeface="Calibri" panose="020F0502020204030204" pitchFamily="34" charset="0"/>
              </a:rPr>
              <a:t>diberikan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oleh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petugas</a:t>
            </a:r>
            <a:r>
              <a:rPr lang="en-US" sz="2000" dirty="0" smtClean="0">
                <a:latin typeface="Calibri" panose="020F0502020204030204" pitchFamily="34" charset="0"/>
              </a:rPr>
              <a:t> paten, </a:t>
            </a:r>
            <a:r>
              <a:rPr lang="en-US" sz="2000" dirty="0" err="1" smtClean="0">
                <a:latin typeface="Calibri" panose="020F0502020204030204" pitchFamily="34" charset="0"/>
              </a:rPr>
              <a:t>warga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dapat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menyampaikan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pengaduannya</a:t>
            </a:r>
            <a:r>
              <a:rPr lang="en-US" sz="2000" dirty="0" smtClean="0">
                <a:latin typeface="Calibri" panose="020F0502020204030204" pitchFamily="34" charset="0"/>
              </a:rPr>
              <a:t>, </a:t>
            </a:r>
            <a:r>
              <a:rPr lang="en-US" sz="2000" dirty="0" err="1" smtClean="0">
                <a:latin typeface="Calibri" panose="020F0502020204030204" pitchFamily="34" charset="0"/>
              </a:rPr>
              <a:t>baik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secara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lisan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maupun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tertulis</a:t>
            </a:r>
            <a:r>
              <a:rPr lang="en-US" sz="2000" dirty="0" smtClean="0">
                <a:latin typeface="Calibri" panose="020F0502020204030204" pitchFamily="34" charset="0"/>
              </a:rPr>
              <a:t>. </a:t>
            </a:r>
            <a:r>
              <a:rPr lang="en-US" sz="2000" dirty="0" err="1" smtClean="0">
                <a:latin typeface="Calibri" panose="020F0502020204030204" pitchFamily="34" charset="0"/>
              </a:rPr>
              <a:t>pengaduan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ini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dicatat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oleh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petugas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dan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ditindaklanjuti</a:t>
            </a:r>
            <a:r>
              <a:rPr lang="en-US" sz="2000" dirty="0" smtClean="0">
                <a:latin typeface="Calibri" panose="020F0502020204030204" pitchFamily="34" charset="0"/>
              </a:rPr>
              <a:t> di </a:t>
            </a:r>
            <a:r>
              <a:rPr lang="en-US" sz="2000" dirty="0" err="1" smtClean="0">
                <a:latin typeface="Calibri" panose="020F0502020204030204" pitchFamily="34" charset="0"/>
              </a:rPr>
              <a:t>tempat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penanganan</a:t>
            </a:r>
            <a:r>
              <a:rPr lang="en-US" sz="2000" dirty="0" smtClean="0">
                <a:latin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</a:rPr>
              <a:t>pengaduan</a:t>
            </a:r>
            <a:r>
              <a:rPr lang="id-ID" sz="2000" dirty="0" smtClean="0">
                <a:latin typeface="Calibri" panose="020F0502020204030204" pitchFamily="34" charset="0"/>
              </a:rPr>
              <a:t> atau dapat memasukkan pengaduan dalam kotak aduan yang telah disediakan.</a:t>
            </a:r>
            <a:endParaRPr lang="id-ID" sz="2000" dirty="0">
              <a:latin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574874"/>
            <a:ext cx="7249886" cy="7659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286884" y="1645735"/>
            <a:ext cx="7706949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TEKNIS TEMPAT INFORMASI DAN PENANGANAN PENGADUAN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9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7518" y="1810433"/>
            <a:ext cx="7490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Setelah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persyaratan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substantif</a:t>
            </a:r>
            <a:r>
              <a:rPr lang="id-ID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dan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teknis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terpenuhi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maka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kami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melaksanakan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beberapa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kegiatan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yaitu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  <a:endParaRPr lang="id-ID" dirty="0">
              <a:latin typeface="Calibri" panose="020F0502020204030204" pitchFamily="34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64101839"/>
              </p:ext>
            </p:extLst>
          </p:nvPr>
        </p:nvGraphicFramePr>
        <p:xfrm>
          <a:off x="660654" y="2613792"/>
          <a:ext cx="7813983" cy="4009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437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graphicEl>
                                              <a:dgm id="{62DFEF69-5570-4AAE-80E7-FD7F21FDEB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1E39BD-DB5B-4377-B255-ABBFE5B48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501E39BD-DB5B-4377-B255-ABBFE5B48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">
                                            <p:graphicEl>
                                              <a:dgm id="{501E39BD-DB5B-4377-B255-ABBFE5B487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7C9E8A44-624E-4FF4-89DB-35C85D7D6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CC0456-6034-485E-B8DA-4DC206B3E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BDCC0456-6034-485E-B8DA-4DC206B3E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dgm id="{BDCC0456-6034-485E-B8DA-4DC206B3E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2E8953-8565-4C98-895F-DA4FCE740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762E8953-8565-4C98-895F-DA4FCE740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762E8953-8565-4C98-895F-DA4FCE740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762E8953-8565-4C98-895F-DA4FCE740F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graphicEl>
                                              <a:dgm id="{762E8953-8565-4C98-895F-DA4FCE740F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B9F291-94A3-427A-B809-7ABA8DDF7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5">
                                            <p:graphicEl>
                                              <a:dgm id="{E3B9F291-94A3-427A-B809-7ABA8DDF75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5">
                                            <p:graphicEl>
                                              <a:dgm id="{E3B9F291-94A3-427A-B809-7ABA8DDF75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069770" y="6398349"/>
            <a:ext cx="6069875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423" y="2195917"/>
            <a:ext cx="1715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Visi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Pelayanan</a:t>
            </a:r>
            <a:endParaRPr lang="id-ID" sz="2000" b="1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540" y="25165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“</a:t>
            </a:r>
            <a:r>
              <a:rPr lang="id-ID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Terwujudnya Pelayanan Prima dan Efisien untuk menuju masyarakat madani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”</a:t>
            </a:r>
            <a:endParaRPr lang="id-ID" dirty="0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423" y="3200895"/>
            <a:ext cx="1787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Misi</a:t>
            </a: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Pelayanan</a:t>
            </a:r>
            <a:endParaRPr lang="id-ID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034" y="3576872"/>
            <a:ext cx="463433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latin typeface="Calibri" panose="020F0502020204030204" pitchFamily="34" charset="0"/>
              </a:rPr>
              <a:t>Meningkatkan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Mutu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Pelayanan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administrasi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terpadu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Kecamatan</a:t>
            </a:r>
            <a:r>
              <a:rPr lang="en-US" dirty="0">
                <a:latin typeface="Calibri" panose="020F0502020204030204" pitchFamily="34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</a:rPr>
              <a:t>transparan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</a:rPr>
              <a:t>cepat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</a:rPr>
              <a:t>akurat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akuntabel</a:t>
            </a:r>
            <a:endParaRPr lang="id-ID" dirty="0">
              <a:latin typeface="Calibri" panose="020F050202020403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latin typeface="Calibri" panose="020F0502020204030204" pitchFamily="34" charset="0"/>
              </a:rPr>
              <a:t>Meningkatkan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membentuk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aparatur</a:t>
            </a:r>
            <a:r>
              <a:rPr lang="en-US" dirty="0">
                <a:latin typeface="Calibri" panose="020F0502020204030204" pitchFamily="34" charset="0"/>
              </a:rPr>
              <a:t> yang </a:t>
            </a:r>
            <a:r>
              <a:rPr lang="en-US" dirty="0" err="1">
                <a:latin typeface="Calibri" panose="020F0502020204030204" pitchFamily="34" charset="0"/>
              </a:rPr>
              <a:t>profesional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dalam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pelayanan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administrasi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terpadu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kecamatan</a:t>
            </a:r>
            <a:endParaRPr lang="id-ID" dirty="0">
              <a:latin typeface="Calibri" panose="020F0502020204030204" pitchFamily="34" charset="0"/>
            </a:endParaRPr>
          </a:p>
          <a:p>
            <a:pPr marL="342900" lvl="0" indent="-342900" algn="just">
              <a:buFont typeface="+mj-lt"/>
              <a:buAutoNum type="arabicPeriod"/>
            </a:pPr>
            <a:r>
              <a:rPr lang="en-US" dirty="0" err="1">
                <a:latin typeface="Calibri" panose="020F0502020204030204" pitchFamily="34" charset="0"/>
              </a:rPr>
              <a:t>Meningkatkan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kesadaran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masyarakat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dalam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layanan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kepemilikan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perizinan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dan</a:t>
            </a:r>
            <a:r>
              <a:rPr lang="en-US" dirty="0">
                <a:latin typeface="Calibri" panose="020F0502020204030204" pitchFamily="34" charset="0"/>
              </a:rPr>
              <a:t> non </a:t>
            </a:r>
            <a:r>
              <a:rPr lang="en-US" dirty="0" err="1">
                <a:latin typeface="Calibri" panose="020F0502020204030204" pitchFamily="34" charset="0"/>
              </a:rPr>
              <a:t>perizinan</a:t>
            </a:r>
            <a:endParaRPr lang="id-ID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9434" y="6465547"/>
            <a:ext cx="1830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Moto 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pelayanan</a:t>
            </a:r>
            <a:r>
              <a:rPr lang="id-ID" dirty="0" smtClean="0">
                <a:latin typeface="Calibri" panose="020F0502020204030204" pitchFamily="34" charset="0"/>
                <a:ea typeface="Calibri" panose="020F0502020204030204" pitchFamily="34" charset="0"/>
              </a:rPr>
              <a:t> :</a:t>
            </a:r>
            <a:endParaRPr lang="id-ID" dirty="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96627" y="6465547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“</a:t>
            </a:r>
            <a:r>
              <a:rPr lang="id-ID" b="1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Pelayanan terbaik adalah tujuan kami</a:t>
            </a:r>
            <a:r>
              <a:rPr lang="en-US" b="1" i="1" dirty="0" smtClean="0">
                <a:latin typeface="Calibri" panose="020F0502020204030204" pitchFamily="34" charset="0"/>
                <a:ea typeface="Calibri" panose="020F0502020204030204" pitchFamily="34" charset="0"/>
              </a:rPr>
              <a:t>”</a:t>
            </a:r>
            <a:endParaRPr lang="id-ID" b="1" i="1" dirty="0">
              <a:latin typeface="Calibri" panose="020F0502020204030204" pitchFamily="34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9383" y="3409406"/>
            <a:ext cx="3947616" cy="2542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ctangle 11"/>
          <p:cNvSpPr/>
          <p:nvPr/>
        </p:nvSpPr>
        <p:spPr>
          <a:xfrm>
            <a:off x="2449633" y="929768"/>
            <a:ext cx="518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id-ID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4354" y="1623381"/>
            <a:ext cx="739575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1. 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PENYUSUNAN VISI, MISI DAN MOTTO PELAYANAN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44550" y="2978177"/>
            <a:ext cx="177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d-ID" i="1" dirty="0">
                <a:latin typeface="Calibri" panose="020F0502020204030204" pitchFamily="34" charset="0"/>
                <a:ea typeface="Calibri" panose="020F0502020204030204" pitchFamily="34" charset="0"/>
              </a:rPr>
              <a:t>Lokakarya PATEN</a:t>
            </a:r>
            <a:endParaRPr lang="id-ID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02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4422" y="2290259"/>
            <a:ext cx="395506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Kegiatan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ini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berupa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lokakarya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untuk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memetakan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uraian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tugas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sesuai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tugas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pokok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dan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fungsi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(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tupoksi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)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setiap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pegawai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kecamatan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berdasarkan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peraturan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bupati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Perbub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Paser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Nomor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30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Tahun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2009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tentang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uraian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tugas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kecamat</a:t>
            </a:r>
            <a:r>
              <a:rPr lang="id-ID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an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dan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memperjelas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peranan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setiap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pegawai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pelayanan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publik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sekaligus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sarana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bagi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pegawai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kecamatan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untuk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berbagi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pengalaman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 smtClean="0">
                <a:latin typeface="Calibri" panose="020F0502020204030204" pitchFamily="34" charset="0"/>
                <a:ea typeface="Calibri" panose="020F0502020204030204" pitchFamily="34" charset="0"/>
              </a:rPr>
              <a:t>bekerja</a:t>
            </a:r>
            <a:r>
              <a:rPr lang="id-ID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id-ID" sz="2000" dirty="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9565" y="2634913"/>
            <a:ext cx="4644515" cy="30963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4355" y="1623381"/>
            <a:ext cx="900466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2. PENGEFEKTIFAN TUGAS POKOK DAN FUNGSI PERSONIL KECAMATAN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4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4423" y="2396882"/>
            <a:ext cx="43673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Secara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general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telah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disusun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Standart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ditetapkan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sesuai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peraturan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Bupati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Paser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Nomor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37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Tahun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2012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tentang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Standar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Pelayanan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Perizinan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dan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Non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Perizinan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Paten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Pada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Kecamatan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Se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Kabupaten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Paser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Sebelumnya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juga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telah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disepakati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bersama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Standart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Operasional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prosedure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ditetapkan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oleh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SK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Camat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Guna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Transparansi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dan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informasi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proses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Alur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</a:rPr>
              <a:t>pelayanan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PATEN</a:t>
            </a:r>
            <a:endParaRPr lang="id-ID" sz="2000" dirty="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5690" y="2716087"/>
            <a:ext cx="4023933" cy="2531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PELAYANAN PUBLIK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52400" y="838200"/>
            <a:ext cx="22098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d-ID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PATEN</a:t>
            </a:r>
            <a:endParaRPr lang="id-ID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4354" y="1623381"/>
            <a:ext cx="5320937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3. PENYUSUNAN STANDART PELAYANAN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3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185" y="1961015"/>
            <a:ext cx="6480922" cy="4320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DOKUMENTASI PATEN</a:t>
            </a:r>
          </a:p>
        </p:txBody>
      </p:sp>
      <p:sp>
        <p:nvSpPr>
          <p:cNvPr id="10" name="Rectangle 9"/>
          <p:cNvSpPr/>
          <p:nvPr/>
        </p:nvSpPr>
        <p:spPr>
          <a:xfrm>
            <a:off x="-4354" y="904991"/>
            <a:ext cx="739575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STUDI BANDING PATEN DI KRAMAT JATI JAKARTA SELATAN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652" y="1585846"/>
            <a:ext cx="7265988" cy="48439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DOKUMENTASI PATEN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-4354" y="904991"/>
            <a:ext cx="739575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STUDI BANDING PATEN DI KRAMAT JATI JAKARTA SELATAN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6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679028"/>
            <a:ext cx="9144000" cy="30805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5909" y="2169820"/>
            <a:ext cx="6021977" cy="2206237"/>
          </a:xfrm>
        </p:spPr>
        <p:txBody>
          <a:bodyPr/>
          <a:lstStyle/>
          <a:p>
            <a:r>
              <a:rPr lang="id-ID" sz="7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KETENTRAMAN</a:t>
            </a:r>
            <a:br>
              <a:rPr lang="id-ID" sz="7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</a:br>
            <a:r>
              <a:rPr lang="id-ID" sz="7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KETERTIBAN</a:t>
            </a:r>
            <a:endParaRPr lang="id-ID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2936" y="5964551"/>
            <a:ext cx="67975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sz="1600" dirty="0" smtClean="0">
              <a:solidFill>
                <a:srgbClr val="FFFFFF"/>
              </a:solidFill>
              <a:latin typeface="Calibri" charset="0"/>
            </a:endParaRP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SAMARINDA </a:t>
            </a:r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201</a:t>
            </a:r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5</a:t>
            </a:r>
            <a:endParaRPr lang="af-ZA" sz="1600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14287" y="3089706"/>
            <a:ext cx="42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&amp;</a:t>
            </a:r>
            <a:endParaRPr lang="id-ID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2644329"/>
            <a:ext cx="7467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2000" dirty="0" smtClean="0">
                <a:latin typeface="Calibri" panose="020F0502020204030204" pitchFamily="34" charset="0"/>
              </a:rPr>
              <a:t>Melalui Seksi Ketentraman dan Ketertiban umum </a:t>
            </a:r>
            <a:r>
              <a:rPr lang="id-ID" sz="2000" dirty="0">
                <a:latin typeface="Calibri" panose="020F0502020204030204" pitchFamily="34" charset="0"/>
              </a:rPr>
              <a:t>menpunyai tugas menyelenggarakan urusan ketentraman dan ketertiban umum, adapun uraian tugasnya sebagai berikut 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2000" dirty="0" smtClean="0">
                <a:latin typeface="Calibri" panose="020F0502020204030204" pitchFamily="34" charset="0"/>
              </a:rPr>
              <a:t>Pelaksanaan </a:t>
            </a:r>
            <a:r>
              <a:rPr lang="id-ID" sz="2000" dirty="0">
                <a:latin typeface="Calibri" panose="020F0502020204030204" pitchFamily="34" charset="0"/>
              </a:rPr>
              <a:t>ketentraman dan ketertiban umum di kecamatan yang meliputi pembinaan, perlindungan masyarakat, pos kamling dan pengawasan swakarsa masyarakat.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2000" dirty="0" smtClean="0">
                <a:latin typeface="Calibri" panose="020F0502020204030204" pitchFamily="34" charset="0"/>
              </a:rPr>
              <a:t>Pelaksanaan </a:t>
            </a:r>
            <a:r>
              <a:rPr lang="id-ID" sz="2000" dirty="0">
                <a:latin typeface="Calibri" panose="020F0502020204030204" pitchFamily="34" charset="0"/>
              </a:rPr>
              <a:t>kepolisian pamong praja dan PPNS skala kecamatan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2000" dirty="0" smtClean="0">
                <a:latin typeface="Calibri" panose="020F0502020204030204" pitchFamily="34" charset="0"/>
              </a:rPr>
              <a:t>Penegakan </a:t>
            </a:r>
            <a:r>
              <a:rPr lang="id-ID" sz="2000" dirty="0">
                <a:latin typeface="Calibri" panose="020F0502020204030204" pitchFamily="34" charset="0"/>
              </a:rPr>
              <a:t>perda/peraturan Daerah serta Keputusan Kepala Daerah</a:t>
            </a:r>
            <a:r>
              <a:rPr lang="id-ID" sz="2000" dirty="0" smtClean="0">
                <a:latin typeface="Calibri" panose="020F050202020403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2000" dirty="0" smtClean="0">
                <a:latin typeface="Calibri" panose="020F0502020204030204" pitchFamily="34" charset="0"/>
              </a:rPr>
              <a:t>Melaksanakan Penyelenggaraan penanggulangan Bahaya Kebakaran.</a:t>
            </a:r>
            <a:endParaRPr lang="id-ID" sz="2000" dirty="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622172"/>
            <a:ext cx="7027817" cy="76595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2880" y="1736375"/>
            <a:ext cx="6844937" cy="756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KETENTRAMAN DAN KETERTIBAN</a:t>
            </a:r>
            <a:endParaRPr lang="id-ID" sz="4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14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Camat Kecamatan Berprestasi 2014\bahan presentasi camat 2014\TRANTIBUM\IMG_2589 - Copy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81721" y="1955178"/>
            <a:ext cx="33718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DOKUMENTASI KEGIATAN</a:t>
            </a:r>
          </a:p>
        </p:txBody>
      </p:sp>
      <p:sp>
        <p:nvSpPr>
          <p:cNvPr id="10" name="Rectangle 9"/>
          <p:cNvSpPr/>
          <p:nvPr/>
        </p:nvSpPr>
        <p:spPr>
          <a:xfrm>
            <a:off x="-4354" y="904991"/>
            <a:ext cx="730458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PEMADAMAN KEBAKARAN DIPEMUKIMAN WARGA MUARA KOMAM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5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2606"/>
            <a:ext cx="9144000" cy="705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1078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362540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CAMAT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942" y="235131"/>
            <a:ext cx="2861268" cy="6609806"/>
          </a:xfrm>
          <a:prstGeom prst="rect">
            <a:avLst/>
          </a:prstGeom>
        </p:spPr>
      </p:pic>
      <p:sp>
        <p:nvSpPr>
          <p:cNvPr id="8" name="Rectangle 1"/>
          <p:cNvSpPr>
            <a:spLocks noGrp="1"/>
          </p:cNvSpPr>
          <p:nvPr>
            <p:ph type="title"/>
          </p:nvPr>
        </p:nvSpPr>
        <p:spPr bwMode="auto">
          <a:xfrm>
            <a:off x="2354965" y="1410789"/>
            <a:ext cx="443407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id-ID" sz="2800" b="1" dirty="0" smtClean="0">
                <a:solidFill>
                  <a:srgbClr val="5C437A"/>
                </a:solidFill>
              </a:rPr>
              <a:t>Syaifuddin Zuhri. S.Sos</a:t>
            </a:r>
            <a:endParaRPr lang="en-US" sz="2800" b="1" dirty="0" smtClean="0">
              <a:solidFill>
                <a:srgbClr val="5C437A"/>
              </a:solidFill>
            </a:endParaRPr>
          </a:p>
        </p:txBody>
      </p:sp>
      <p:sp>
        <p:nvSpPr>
          <p:cNvPr id="10" name="Content Placeholder 8"/>
          <p:cNvSpPr>
            <a:spLocks noGrp="1"/>
          </p:cNvSpPr>
          <p:nvPr>
            <p:ph idx="1"/>
          </p:nvPr>
        </p:nvSpPr>
        <p:spPr>
          <a:xfrm>
            <a:off x="2486841" y="1856317"/>
            <a:ext cx="5715000" cy="1447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Tempat/Tgl </a:t>
            </a: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Lahir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NIP 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Pangkat/Gol Ruang 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2" name="Content Placeholder 8"/>
          <p:cNvSpPr>
            <a:spLocks noGrp="1"/>
          </p:cNvSpPr>
          <p:nvPr>
            <p:ph sz="quarter" idx="4294967295"/>
          </p:nvPr>
        </p:nvSpPr>
        <p:spPr>
          <a:xfrm>
            <a:off x="4306335" y="1858963"/>
            <a:ext cx="5715000" cy="1447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: </a:t>
            </a: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BATU SOPANG, 20 Agustus 1963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: </a:t>
            </a:r>
            <a:r>
              <a:rPr lang="id-ID" sz="14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19630820</a:t>
            </a:r>
            <a:r>
              <a:rPr lang="id-ID" sz="1600" noProof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 198402 1 003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id-ID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: Pembina / IV a</a:t>
            </a:r>
            <a:endParaRPr lang="en-US" sz="1600" noProof="1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 bwMode="auto">
          <a:xfrm>
            <a:off x="3180405" y="3588190"/>
            <a:ext cx="5492515" cy="1567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id-ID" sz="1400" b="1" dirty="0" smtClean="0">
                <a:latin typeface="Calibri" panose="020F0502020204030204" pitchFamily="34" charset="0"/>
              </a:rPr>
              <a:t>Pendidikan, Pelatihan Struktural Dan Pelatihan Teknis :</a:t>
            </a: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400" dirty="0" smtClean="0">
                <a:latin typeface="Calibri" panose="020F0502020204030204" pitchFamily="34" charset="0"/>
              </a:rPr>
              <a:t>Pra Jabatan (1984)</a:t>
            </a: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400" dirty="0">
                <a:latin typeface="Calibri" panose="020F0502020204030204" pitchFamily="34" charset="0"/>
              </a:rPr>
              <a:t>Diklat PIM </a:t>
            </a:r>
            <a:r>
              <a:rPr lang="id-ID" sz="1400" dirty="0" smtClean="0">
                <a:latin typeface="Calibri" panose="020F0502020204030204" pitchFamily="34" charset="0"/>
              </a:rPr>
              <a:t>IV (26 Juli 2004)</a:t>
            </a:r>
            <a:endParaRPr lang="id-ID" sz="1400" dirty="0">
              <a:latin typeface="Calibri" panose="020F0502020204030204" pitchFamily="34" charset="0"/>
            </a:endParaRP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400" dirty="0" smtClean="0">
                <a:latin typeface="Calibri" panose="020F0502020204030204" pitchFamily="34" charset="0"/>
              </a:rPr>
              <a:t>Diklat PIM III (03 November 2011)</a:t>
            </a:r>
          </a:p>
          <a:p>
            <a:pPr marL="266700" lvl="0" indent="-266700">
              <a:buFont typeface="Arial" pitchFamily="34" charset="0"/>
              <a:buChar char="•"/>
            </a:pPr>
            <a:r>
              <a:rPr lang="id-ID" sz="1400" dirty="0" smtClean="0">
                <a:latin typeface="Calibri" panose="020F0502020204030204" pitchFamily="34" charset="0"/>
              </a:rPr>
              <a:t>Pendidikan Teknis Pemerintahan Bagi Camat </a:t>
            </a:r>
            <a:r>
              <a:rPr lang="id-ID" sz="1400" dirty="0">
                <a:latin typeface="Calibri" panose="020F0502020204030204" pitchFamily="34" charset="0"/>
              </a:rPr>
              <a:t/>
            </a:r>
            <a:br>
              <a:rPr lang="id-ID" sz="1400" dirty="0">
                <a:latin typeface="Calibri" panose="020F0502020204030204" pitchFamily="34" charset="0"/>
              </a:rPr>
            </a:br>
            <a:r>
              <a:rPr lang="id-ID" sz="1400" dirty="0" smtClean="0">
                <a:latin typeface="Calibri" panose="020F0502020204030204" pitchFamily="34" charset="0"/>
              </a:rPr>
              <a:t>Pola 300 jam pelajaran Tahun 2015 (10 Oktober 2015)</a:t>
            </a:r>
            <a:endParaRPr lang="id-ID" sz="1400" dirty="0">
              <a:latin typeface="Calibri" panose="020F0502020204030204" pitchFamily="34" charset="0"/>
            </a:endParaRPr>
          </a:p>
          <a:p>
            <a:pPr marL="266700" lvl="0" indent="-266700">
              <a:buFont typeface="Arial" pitchFamily="34" charset="0"/>
              <a:buChar char="•"/>
            </a:pPr>
            <a:endParaRPr lang="id-ID" sz="14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Camat Kecamatan Berprestasi 2014\bahan presentasi camat 2014\TRANTIBUM\20141121_092953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72658" y="2766060"/>
            <a:ext cx="421008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Camat Kecamatan Berprestasi 2014\bahan presentasi camat 2014\TRANTIBUM\20141121_091730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11338" y="2766060"/>
            <a:ext cx="4205318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DOKUMENTASI KEGIATAN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354" y="904991"/>
            <a:ext cx="7476308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dirty="0" smtClean="0">
                <a:solidFill>
                  <a:schemeClr val="tx1"/>
                </a:solidFill>
              </a:rPr>
              <a:t>PELATIHAN SOSIALISAI KEBAKARAN HUTAN KECAMATAN DALAM MENGGUNAKAN ALAT PEMADAM KEBAKARAN OLEH PEMADAM KEBAKARAN KECAMATAN DIFASILITASI TRANTIBUM KECAMATAN MUARA KOMAM</a:t>
            </a:r>
            <a:endParaRPr lang="id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0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679028"/>
            <a:ext cx="9144000" cy="30805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7383" y="2169820"/>
            <a:ext cx="8399417" cy="2206237"/>
          </a:xfrm>
        </p:spPr>
        <p:txBody>
          <a:bodyPr/>
          <a:lstStyle/>
          <a:p>
            <a:r>
              <a:rPr lang="id-ID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PEMBINAAN PEMERINTAHAN</a:t>
            </a:r>
            <a:r>
              <a:rPr lang="id-ID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/>
            </a:r>
            <a:br>
              <a:rPr lang="id-ID" sz="7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</a:br>
            <a:r>
              <a:rPr lang="id-ID" sz="105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/>
            </a:r>
            <a:br>
              <a:rPr lang="id-ID" sz="105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</a:br>
            <a:r>
              <a:rPr lang="id-ID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DESA</a:t>
            </a:r>
            <a:endParaRPr lang="id-ID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2936" y="5964551"/>
            <a:ext cx="67975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sz="1600" dirty="0" smtClean="0">
              <a:solidFill>
                <a:srgbClr val="FFFFFF"/>
              </a:solidFill>
              <a:latin typeface="Calibri" charset="0"/>
            </a:endParaRP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SAMARINDA </a:t>
            </a:r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201</a:t>
            </a:r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5</a:t>
            </a:r>
            <a:endParaRPr lang="af-ZA" sz="1600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87383" y="2905452"/>
            <a:ext cx="429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8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&amp;</a:t>
            </a:r>
            <a:endParaRPr lang="id-ID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942" y="2472041"/>
            <a:ext cx="82143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id-ID" dirty="0" smtClean="0">
                <a:latin typeface="Calibri" panose="020F0502020204030204" pitchFamily="34" charset="0"/>
              </a:rPr>
              <a:t>Melaksanakan </a:t>
            </a:r>
            <a:r>
              <a:rPr lang="id-ID" dirty="0">
                <a:latin typeface="Calibri" panose="020F0502020204030204" pitchFamily="34" charset="0"/>
              </a:rPr>
              <a:t>monitoring dan pelaporan penyelenggaraan penguatan kelembagaan masyarakat.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Menyelenggarakan peninjauan langsung ke lapangan yang berkaitan dengan sarana, prasarana, dan pelayanan umum untuk dianalisis.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Melaksanakan koordinasi dan fasilitasi pelaksanaan pelatihan masyarakat dan pengembangan manajemen pembangunan partisipatif masyarakat.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Melaksanakan koordinasi dan fasilitasi pemberdayaan lembaga adat dan kebudayaan dan pelaksanaan gerakan PKK.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Melaksanakan koordinasi dan fasilitasi pemberdayaan, penyelenggaraan usaha ekonomi penduduk miskin, pengembangan usaha ekonomi keluarga dan kelompok masyarakat.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Menyiapkan bahan dan fasilitasi pencalonan, pemilihan, pengangkatan dan pemberhentian kepala desa dan perangkat desa.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Melaksanakan fasilitasi pelaporan penyelenggaraan administrasi pemerintah desa</a:t>
            </a:r>
            <a:r>
              <a:rPr lang="id-ID" dirty="0" smtClean="0">
                <a:latin typeface="Calibri" panose="020F0502020204030204" pitchFamily="34" charset="0"/>
              </a:rPr>
              <a:t>.</a:t>
            </a:r>
            <a:endParaRPr lang="id-ID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2942" y="1362404"/>
            <a:ext cx="8668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 smtClean="0">
                <a:latin typeface="Calibri" panose="020F0502020204030204" pitchFamily="34" charset="0"/>
              </a:rPr>
              <a:t>Camat Melalui Seksi </a:t>
            </a:r>
            <a:r>
              <a:rPr lang="id-ID" dirty="0">
                <a:latin typeface="Calibri" panose="020F0502020204030204" pitchFamily="34" charset="0"/>
              </a:rPr>
              <a:t>pemberdayaan masyarakat dan desa mempunyai tugas melaksanakan urusan pemberdayaan masyarakat, pemerintah desa, pendapatan dan aset desa, adapun uraian tugasnya sebagai berikut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PEMBINAAN PEMERINTAHAN DAN DESA</a:t>
            </a:r>
          </a:p>
        </p:txBody>
      </p:sp>
    </p:spTree>
    <p:extLst>
      <p:ext uri="{BB962C8B-B14F-4D97-AF65-F5344CB8AC3E}">
        <p14:creationId xmlns:p14="http://schemas.microsoft.com/office/powerpoint/2010/main" val="134145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2942" y="2656441"/>
            <a:ext cx="8001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+mj-lt"/>
              <a:buAutoNum type="arabicPeriod" startAt="8"/>
            </a:pPr>
            <a:r>
              <a:rPr lang="id-ID" dirty="0">
                <a:latin typeface="Calibri" panose="020F0502020204030204" pitchFamily="34" charset="0"/>
              </a:rPr>
              <a:t>Menyiapkan bahan koordinasi dan pelaporan penyelenggaraan, pembentukan, pemekaran, penggabungan dan penghapusan desa dan kelurahan skala kabupaten/kota.</a:t>
            </a:r>
          </a:p>
          <a:p>
            <a:pPr marL="342900" lvl="0" indent="-342900" algn="just">
              <a:buFont typeface="+mj-lt"/>
              <a:buAutoNum type="arabicPeriod" startAt="8"/>
            </a:pPr>
            <a:r>
              <a:rPr lang="id-ID" dirty="0">
                <a:latin typeface="Calibri" panose="020F0502020204030204" pitchFamily="34" charset="0"/>
              </a:rPr>
              <a:t>Melaksanakan koordinasi dan penyiapan bahan pelaksanaan bimbingan pendidikan dan pelatihan aparat/perangkat pemerintah desa.</a:t>
            </a:r>
          </a:p>
          <a:p>
            <a:pPr marL="342900" lvl="0" indent="-342900" algn="just">
              <a:buFont typeface="+mj-lt"/>
              <a:buAutoNum type="arabicPeriod" startAt="8"/>
            </a:pPr>
            <a:r>
              <a:rPr lang="id-ID" dirty="0">
                <a:latin typeface="Calibri" panose="020F0502020204030204" pitchFamily="34" charset="0"/>
              </a:rPr>
              <a:t>Melaksanakan koordinasi dan fasilitasi pelaksanaan pengolahan, evaluasi dan pelaporan pengolahan data profil desa.</a:t>
            </a:r>
          </a:p>
          <a:p>
            <a:pPr marL="342900" indent="-342900" algn="just">
              <a:buFont typeface="+mj-lt"/>
              <a:buAutoNum type="arabicPeriod" startAt="8"/>
            </a:pPr>
            <a:r>
              <a:rPr lang="id-ID" dirty="0">
                <a:latin typeface="Calibri" panose="020F0502020204030204" pitchFamily="34" charset="0"/>
              </a:rPr>
              <a:t>Melaksanakan koordinasi dan pembinaan pengelolaan dan pelaporan keuangan dan aset desa.</a:t>
            </a:r>
          </a:p>
        </p:txBody>
      </p:sp>
      <p:sp>
        <p:nvSpPr>
          <p:cNvPr id="6" name="Rectangle 5"/>
          <p:cNvSpPr/>
          <p:nvPr/>
        </p:nvSpPr>
        <p:spPr>
          <a:xfrm>
            <a:off x="322942" y="1370836"/>
            <a:ext cx="85598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 smtClean="0">
                <a:latin typeface="Calibri" panose="020F0502020204030204" pitchFamily="34" charset="0"/>
              </a:rPr>
              <a:t>Camat Melalui Seksi </a:t>
            </a:r>
            <a:r>
              <a:rPr lang="id-ID" dirty="0">
                <a:latin typeface="Calibri" panose="020F0502020204030204" pitchFamily="34" charset="0"/>
              </a:rPr>
              <a:t>pemberdayaan masyarakat dan desa mempunyai tugas melaksanakan urusan pemberdayaan masyarakat, pemerintah desa, pendapatan dan aset desa, adapun uraian tugasnya sebagai berikut 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PEMBINAAN PEMERINTAHAN DAN DESA</a:t>
            </a:r>
          </a:p>
        </p:txBody>
      </p:sp>
    </p:spTree>
    <p:extLst>
      <p:ext uri="{BB962C8B-B14F-4D97-AF65-F5344CB8AC3E}">
        <p14:creationId xmlns:p14="http://schemas.microsoft.com/office/powerpoint/2010/main" val="21348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Dokumentasi Kegiatan\KEGIATAN 2014\Cetak\Desiminasi\IMG_0830.JP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2801" y="2053057"/>
            <a:ext cx="4267200" cy="2844799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D:\Dokumentasi Kegiatan\KEGIATAN 2014\Cetak\Desiminasi\IMG_0846.JP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89565" y="2053057"/>
            <a:ext cx="4283277" cy="2852783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DOKUMENTASI KEGIATAN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354" y="904991"/>
            <a:ext cx="73045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MUSREMBANG TINGKAT KECAMATAN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19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okumentasi Kegiatan\KEGIATAN 2014\Cetak\CSR\IMG_2398.JP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82656" y="2290354"/>
            <a:ext cx="4229100" cy="2819400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D:\Dokumentasi Kegiatan\KEGIATAN 2014\Cetak\CSR\IMG_2409.JP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59087" y="2290354"/>
            <a:ext cx="4275908" cy="2819400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DOKUMENTASI KEGIATAN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354" y="904991"/>
            <a:ext cx="730458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dirty="0" smtClean="0">
                <a:solidFill>
                  <a:schemeClr val="tx1"/>
                </a:solidFill>
                <a:latin typeface="Calibri" panose="020F0502020204030204" pitchFamily="34" charset="0"/>
              </a:rPr>
              <a:t>RAPAT CORPORATE SOCIAL RESPONSIBILITY (CSR) PT. KIDECO JAYA AGUNG</a:t>
            </a:r>
            <a:endParaRPr lang="id-ID" sz="2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68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Dokumentasi Kegiatan\KEGIATAN 2014\Cetak\Sosialisasi ADD\IMG_3309.JP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2622" y="2068287"/>
            <a:ext cx="4341357" cy="2894238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D:\Dokumentasi Kegiatan\KEGIATAN 2014\Cetak\Sosialisasi ADD\IMG_3307.JP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46125" y="2068287"/>
            <a:ext cx="4228058" cy="2894238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DOKUMENTASI KEGIATAN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354" y="904991"/>
            <a:ext cx="73045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SOSIALISASI ALOKASI DANA DESA (ADD)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4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okumentasi Kegiatan\KEGIATAN 2014\Cetak\Pembinaan\IMG_8954.JP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7734" y="2274390"/>
            <a:ext cx="4195260" cy="3120570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D:\Dokumentasi Kegiatan\KEGIATAN 2014\Cetak\Pembinaan\IMG_8911.JP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593772" y="2274390"/>
            <a:ext cx="4367348" cy="3120570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6103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DOKUMENTASI KEGIATAN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354" y="904991"/>
            <a:ext cx="73045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RAPAT KOORDINASI KEC. PNPM-MPD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17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okumentasi Kegiatan\KEGIATAN 2014\Cetak\Pembinaan\IMG_8954.JP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98363" y="2790728"/>
            <a:ext cx="4156071" cy="2826301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D:\Dokumentasi Kegiatan\KEGIATAN 2014\Cetak\Pembinaan\IMG_8911.JP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30898" y="2790728"/>
            <a:ext cx="4099594" cy="2826301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DOKUMENTASI KEGIATAN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354" y="904991"/>
            <a:ext cx="7304586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LOMBA MARS PKK DAN LAGU PASER KECAMATAN MUARA KOMAM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93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679028"/>
            <a:ext cx="9144000" cy="30805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7383" y="2169820"/>
            <a:ext cx="8399417" cy="2206237"/>
          </a:xfrm>
        </p:spPr>
        <p:txBody>
          <a:bodyPr/>
          <a:lstStyle/>
          <a:p>
            <a:r>
              <a:rPr lang="id-ID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ADMINISTRASI </a:t>
            </a:r>
            <a:br>
              <a:rPr lang="id-ID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</a:br>
            <a:r>
              <a:rPr lang="id-ID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KEPENDUDUKAN</a:t>
            </a:r>
            <a:endParaRPr lang="id-ID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2936" y="5964551"/>
            <a:ext cx="67975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sz="1600" dirty="0" smtClean="0">
              <a:solidFill>
                <a:srgbClr val="FFFFFF"/>
              </a:solidFill>
              <a:latin typeface="Calibri" charset="0"/>
            </a:endParaRP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SAMARINDA </a:t>
            </a:r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201</a:t>
            </a:r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5</a:t>
            </a:r>
            <a:endParaRPr lang="af-ZA" sz="1600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90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EC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6756" y="1546386"/>
            <a:ext cx="3707265" cy="4179962"/>
          </a:xfrm>
          <a:prstGeom prst="rect">
            <a:avLst/>
          </a:prstGeom>
          <a:ln w="88900" cap="sq" cmpd="thickThin">
            <a:solidFill>
              <a:srgbClr val="3B244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BA9EA20-9EAA-4C46-95B5-C60316D787DF}" type="slidenum">
              <a:rPr lang="en-US"/>
              <a:pPr/>
              <a:t>6</a:t>
            </a:fld>
            <a:endParaRPr lang="en-US"/>
          </a:p>
        </p:txBody>
      </p:sp>
      <p:pic>
        <p:nvPicPr>
          <p:cNvPr id="11" name="Picture 10" descr="http://st281460.sitekno.com/images/csp_5129.jpg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2" y="152401"/>
            <a:ext cx="861237" cy="95693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293748" y="1380139"/>
            <a:ext cx="780288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id-ID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KECAMATAN</a:t>
            </a:r>
          </a:p>
          <a:p>
            <a:pPr algn="r"/>
            <a:r>
              <a:rPr lang="id-ID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MUARA KOMAM</a:t>
            </a:r>
            <a:endParaRPr lang="id-ID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19963" y="4236675"/>
            <a:ext cx="2092935" cy="1437906"/>
          </a:xfrm>
          <a:prstGeom prst="rect">
            <a:avLst/>
          </a:prstGeom>
          <a:ln w="88900" cap="sq" cmpd="thickThin">
            <a:solidFill>
              <a:srgbClr val="3B24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74036" y="2842453"/>
            <a:ext cx="1705485" cy="1154394"/>
          </a:xfrm>
          <a:prstGeom prst="rect">
            <a:avLst/>
          </a:prstGeom>
          <a:ln w="88900" cap="sq" cmpd="thickThin">
            <a:solidFill>
              <a:srgbClr val="41255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83640" y="3061912"/>
            <a:ext cx="1070777" cy="1602823"/>
          </a:xfrm>
          <a:prstGeom prst="rect">
            <a:avLst/>
          </a:prstGeom>
          <a:ln w="88900" cap="sq" cmpd="thickThin">
            <a:solidFill>
              <a:srgbClr val="3C24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410789"/>
          </a:xfrm>
          <a:prstGeom prst="rect">
            <a:avLst/>
          </a:prstGeom>
        </p:spPr>
      </p:pic>
      <p:sp>
        <p:nvSpPr>
          <p:cNvPr id="15" name="TextBox 3"/>
          <p:cNvSpPr txBox="1">
            <a:spLocks noChangeArrowheads="1"/>
          </p:cNvSpPr>
          <p:nvPr/>
        </p:nvSpPr>
        <p:spPr bwMode="auto">
          <a:xfrm>
            <a:off x="0" y="116318"/>
            <a:ext cx="7620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PEMERINTAH KABUPATEN PASER</a:t>
            </a:r>
          </a:p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KECAMATAN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5918927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f-ZA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ctr"/>
            <a:r>
              <a:rPr lang="id-ID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dirty="0" smtClean="0">
              <a:solidFill>
                <a:srgbClr val="FFFFFF"/>
              </a:solidFill>
              <a:latin typeface="Calibri" charset="0"/>
            </a:endParaRPr>
          </a:p>
          <a:p>
            <a:pPr algn="ctr"/>
            <a:r>
              <a:rPr lang="id-ID" dirty="0" smtClean="0">
                <a:solidFill>
                  <a:srgbClr val="FFFFFF"/>
                </a:solidFill>
                <a:latin typeface="Calibri" charset="0"/>
              </a:rPr>
              <a:t>SAMARINDA 2015</a:t>
            </a:r>
            <a:endParaRPr lang="af-ZA" dirty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08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2346" y="1799041"/>
            <a:ext cx="86106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2000" b="1" dirty="0" smtClean="0">
                <a:latin typeface="Calibri" panose="020F0502020204030204" pitchFamily="34" charset="0"/>
              </a:rPr>
              <a:t>Camat melalui Seksi </a:t>
            </a:r>
            <a:r>
              <a:rPr lang="id-ID" sz="2000" b="1" dirty="0">
                <a:latin typeface="Calibri" panose="020F0502020204030204" pitchFamily="34" charset="0"/>
              </a:rPr>
              <a:t>pemerintahan dan kependudukan mempunyai tugas melaksanakan </a:t>
            </a:r>
            <a:r>
              <a:rPr lang="id-ID" sz="2000" b="1" dirty="0" smtClean="0">
                <a:latin typeface="Calibri" panose="020F0502020204030204" pitchFamily="34" charset="0"/>
              </a:rPr>
              <a:t>urusan kependudukan :</a:t>
            </a:r>
            <a:endParaRPr lang="id-ID" sz="2400" b="1" dirty="0">
              <a:latin typeface="Calibri" panose="020F0502020204030204" pitchFamily="34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id-ID" dirty="0" smtClean="0">
                <a:latin typeface="Calibri" panose="020F0502020204030204" pitchFamily="34" charset="0"/>
              </a:rPr>
              <a:t>Melaksanakan </a:t>
            </a:r>
            <a:r>
              <a:rPr lang="id-ID" dirty="0">
                <a:latin typeface="Calibri" panose="020F0502020204030204" pitchFamily="34" charset="0"/>
              </a:rPr>
              <a:t>kegiatan administrasi akte catatan sipil, mutasi kependudukan, administrasi kartu tanda penduduk</a:t>
            </a:r>
            <a:r>
              <a:rPr lang="id-ID" dirty="0" smtClean="0">
                <a:latin typeface="Calibri" panose="020F0502020204030204" pitchFamily="34" charset="0"/>
              </a:rPr>
              <a:t>, e-KTP administrasi </a:t>
            </a:r>
            <a:r>
              <a:rPr lang="id-ID" dirty="0">
                <a:latin typeface="Calibri" panose="020F0502020204030204" pitchFamily="34" charset="0"/>
              </a:rPr>
              <a:t>kewarganegaraan sesuai dengan pengantar yang masuk dari </a:t>
            </a:r>
            <a:r>
              <a:rPr lang="id-ID" dirty="0" smtClean="0">
                <a:latin typeface="Calibri" panose="020F0502020204030204" pitchFamily="34" charset="0"/>
              </a:rPr>
              <a:t>desa.</a:t>
            </a:r>
            <a:endParaRPr lang="id-ID" dirty="0">
              <a:latin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0655" y="3575953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>
                <a:latin typeface="Calibri" panose="020F0502020204030204" pitchFamily="34" charset="0"/>
              </a:rPr>
              <a:t>Jumlah yang belum ber KTP : </a:t>
            </a:r>
          </a:p>
          <a:p>
            <a:r>
              <a:rPr lang="id-ID" b="1" dirty="0" smtClean="0">
                <a:latin typeface="Calibri" panose="020F0502020204030204" pitchFamily="34" charset="0"/>
              </a:rPr>
              <a:t>4.188 Penduduk</a:t>
            </a:r>
          </a:p>
          <a:p>
            <a:r>
              <a:rPr lang="id-ID" dirty="0" smtClean="0">
                <a:latin typeface="Calibri" panose="020F0502020204030204" pitchFamily="34" charset="0"/>
              </a:rPr>
              <a:t>Jumlah yang sudah ber KTP : </a:t>
            </a:r>
          </a:p>
          <a:p>
            <a:r>
              <a:rPr lang="id-ID" b="1" dirty="0" smtClean="0">
                <a:latin typeface="Calibri" panose="020F0502020204030204" pitchFamily="34" charset="0"/>
              </a:rPr>
              <a:t>6.155 Penduduk</a:t>
            </a:r>
          </a:p>
          <a:p>
            <a:endParaRPr lang="id-ID" b="1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6228" y="6454607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i="1" dirty="0" smtClean="0">
                <a:latin typeface="Calibri" panose="020F0502020204030204" pitchFamily="34" charset="0"/>
              </a:rPr>
              <a:t>* Data per November 2015</a:t>
            </a:r>
            <a:endParaRPr lang="id-ID" sz="1400" i="1" dirty="0">
              <a:latin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ADMINISTRASI KEPENDUDUKAN</a:t>
            </a:r>
          </a:p>
        </p:txBody>
      </p:sp>
    </p:spTree>
    <p:extLst>
      <p:ext uri="{BB962C8B-B14F-4D97-AF65-F5344CB8AC3E}">
        <p14:creationId xmlns:p14="http://schemas.microsoft.com/office/powerpoint/2010/main" val="414932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4423" y="751116"/>
            <a:ext cx="711708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2000" b="1" dirty="0" smtClean="0">
                <a:latin typeface="Calibri" panose="020F0502020204030204" pitchFamily="34" charset="0"/>
              </a:rPr>
              <a:t>Camat melalui Seksi </a:t>
            </a:r>
            <a:r>
              <a:rPr lang="id-ID" sz="2000" b="1" dirty="0">
                <a:latin typeface="Calibri" panose="020F0502020204030204" pitchFamily="34" charset="0"/>
              </a:rPr>
              <a:t>pemerintahan dan kependudukan mempunyai tugas melaksanakan </a:t>
            </a:r>
            <a:r>
              <a:rPr lang="id-ID" sz="2000" b="1" dirty="0" smtClean="0">
                <a:latin typeface="Calibri" panose="020F0502020204030204" pitchFamily="34" charset="0"/>
              </a:rPr>
              <a:t>urusan kependudukan :</a:t>
            </a:r>
            <a:endParaRPr lang="id-ID" sz="2400" b="1" dirty="0">
              <a:latin typeface="Calibri" panose="020F0502020204030204" pitchFamily="34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id-ID" dirty="0" smtClean="0">
                <a:latin typeface="Calibri" panose="020F0502020204030204" pitchFamily="34" charset="0"/>
              </a:rPr>
              <a:t>Melaksanakan </a:t>
            </a:r>
            <a:r>
              <a:rPr lang="id-ID" dirty="0">
                <a:latin typeface="Calibri" panose="020F0502020204030204" pitchFamily="34" charset="0"/>
              </a:rPr>
              <a:t>kegiatan administrasi akte catatan sipil, mutasi kependudukan, administrasi kartu tanda penduduk</a:t>
            </a:r>
            <a:r>
              <a:rPr lang="id-ID" dirty="0" smtClean="0">
                <a:latin typeface="Calibri" panose="020F0502020204030204" pitchFamily="34" charset="0"/>
              </a:rPr>
              <a:t>, e-KTP administrasi </a:t>
            </a:r>
            <a:r>
              <a:rPr lang="id-ID" dirty="0">
                <a:latin typeface="Calibri" panose="020F0502020204030204" pitchFamily="34" charset="0"/>
              </a:rPr>
              <a:t>kewarganegaraan sesuai dengan pengantar yang masuk dari </a:t>
            </a:r>
            <a:r>
              <a:rPr lang="id-ID" dirty="0" smtClean="0">
                <a:latin typeface="Calibri" panose="020F0502020204030204" pitchFamily="34" charset="0"/>
              </a:rPr>
              <a:t>desa.</a:t>
            </a:r>
            <a:endParaRPr lang="id-ID" dirty="0">
              <a:latin typeface="Calibri" panose="020F050202020403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61152"/>
              </p:ext>
            </p:extLst>
          </p:nvPr>
        </p:nvGraphicFramePr>
        <p:xfrm>
          <a:off x="870287" y="2329188"/>
          <a:ext cx="7391399" cy="448665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731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21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573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2182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Nama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Desa</a:t>
                      </a:r>
                      <a:endParaRPr lang="id-ID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</a:t>
                      </a:r>
                      <a:r>
                        <a:rPr lang="id-ID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umlah Penduduk</a:t>
                      </a:r>
                      <a:endParaRPr lang="id-ID" sz="1600" baseline="30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Jumlah Kepala</a:t>
                      </a:r>
                      <a:r>
                        <a:rPr lang="id-ID" sz="1600" baseline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Keluarga</a:t>
                      </a:r>
                      <a:endParaRPr lang="id-ID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Muara</a:t>
                      </a:r>
                      <a:r>
                        <a:rPr lang="id-ID" sz="1600" baseline="0" dirty="0" smtClean="0">
                          <a:latin typeface="Calibri" panose="020F0502020204030204" pitchFamily="34" charset="0"/>
                        </a:rPr>
                        <a:t> Komam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4.337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1.491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Batu</a:t>
                      </a:r>
                      <a:r>
                        <a:rPr lang="id-ID" sz="1600" baseline="0" dirty="0" smtClean="0">
                          <a:latin typeface="Calibri" panose="020F0502020204030204" pitchFamily="34" charset="0"/>
                        </a:rPr>
                        <a:t> Butok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2.045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656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Uko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277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88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Muara Langon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2.605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711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Muara Kuaro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371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104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Prayon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330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76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Muara Payang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638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181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Long Sayo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192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60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Swan Slotung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692</a:t>
                      </a:r>
                      <a:endParaRPr lang="id-ID" sz="1600" dirty="0" smtClean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196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Lusan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424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112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Binangon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400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102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Sekuan Makmur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702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191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Selerong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1.121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339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5302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b="1" dirty="0" smtClean="0">
                          <a:latin typeface="Calibri" panose="020F0502020204030204" pitchFamily="34" charset="0"/>
                        </a:rPr>
                        <a:t>Jumlah</a:t>
                      </a:r>
                      <a:endParaRPr lang="id-ID" sz="1600" b="1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b="1" dirty="0" smtClean="0">
                          <a:latin typeface="Calibri" panose="020F0502020204030204" pitchFamily="34" charset="0"/>
                        </a:rPr>
                        <a:t>14.174</a:t>
                      </a:r>
                      <a:endParaRPr lang="id-ID" sz="1600" b="1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b="1" dirty="0" smtClean="0">
                          <a:latin typeface="Calibri" panose="020F0502020204030204" pitchFamily="34" charset="0"/>
                        </a:rPr>
                        <a:t>4.307</a:t>
                      </a:r>
                      <a:endParaRPr lang="id-ID" sz="1600" b="1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ADMINISTRASI KEPENDUDUKAN</a:t>
            </a:r>
          </a:p>
        </p:txBody>
      </p:sp>
    </p:spTree>
    <p:extLst>
      <p:ext uri="{BB962C8B-B14F-4D97-AF65-F5344CB8AC3E}">
        <p14:creationId xmlns:p14="http://schemas.microsoft.com/office/powerpoint/2010/main" val="4091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4423" y="751116"/>
            <a:ext cx="7296974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sz="2000" b="1" dirty="0" smtClean="0">
                <a:latin typeface="Calibri" panose="020F0502020204030204" pitchFamily="34" charset="0"/>
              </a:rPr>
              <a:t>Camat melalui Seksi </a:t>
            </a:r>
            <a:r>
              <a:rPr lang="id-ID" sz="2000" b="1" dirty="0">
                <a:latin typeface="Calibri" panose="020F0502020204030204" pitchFamily="34" charset="0"/>
              </a:rPr>
              <a:t>pemerintahan dan kependudukan mempunyai tugas melaksanakan </a:t>
            </a:r>
            <a:r>
              <a:rPr lang="id-ID" sz="2000" b="1" dirty="0" smtClean="0">
                <a:latin typeface="Calibri" panose="020F0502020204030204" pitchFamily="34" charset="0"/>
              </a:rPr>
              <a:t>urusan kependudukan :</a:t>
            </a:r>
            <a:endParaRPr lang="id-ID" sz="2400" b="1" dirty="0">
              <a:latin typeface="Calibri" panose="020F0502020204030204" pitchFamily="34" charset="0"/>
            </a:endParaRPr>
          </a:p>
          <a:p>
            <a:pPr marL="285750" lvl="0" indent="-285750" algn="just">
              <a:buFont typeface="Arial" pitchFamily="34" charset="0"/>
              <a:buChar char="•"/>
            </a:pPr>
            <a:r>
              <a:rPr lang="id-ID" dirty="0" smtClean="0">
                <a:latin typeface="Calibri" panose="020F0502020204030204" pitchFamily="34" charset="0"/>
              </a:rPr>
              <a:t>Melaksanakan </a:t>
            </a:r>
            <a:r>
              <a:rPr lang="id-ID" dirty="0">
                <a:latin typeface="Calibri" panose="020F0502020204030204" pitchFamily="34" charset="0"/>
              </a:rPr>
              <a:t>kegiatan administrasi akte catatan sipil, mutasi kependudukan, administrasi kartu tanda penduduk</a:t>
            </a:r>
            <a:r>
              <a:rPr lang="id-ID" dirty="0" smtClean="0">
                <a:latin typeface="Calibri" panose="020F0502020204030204" pitchFamily="34" charset="0"/>
              </a:rPr>
              <a:t>, e-KTP administrasi </a:t>
            </a:r>
            <a:r>
              <a:rPr lang="id-ID" dirty="0">
                <a:latin typeface="Calibri" panose="020F0502020204030204" pitchFamily="34" charset="0"/>
              </a:rPr>
              <a:t>kewarganegaraan sesuai dengan pengantar yang masuk dari </a:t>
            </a:r>
            <a:r>
              <a:rPr lang="id-ID" dirty="0" smtClean="0">
                <a:latin typeface="Calibri" panose="020F0502020204030204" pitchFamily="34" charset="0"/>
              </a:rPr>
              <a:t>desa.</a:t>
            </a:r>
            <a:endParaRPr lang="id-ID" dirty="0">
              <a:latin typeface="Calibri" panose="020F050202020403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209188"/>
              </p:ext>
            </p:extLst>
          </p:nvPr>
        </p:nvGraphicFramePr>
        <p:xfrm>
          <a:off x="1080953" y="2355314"/>
          <a:ext cx="6965767" cy="45709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0969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99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89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451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Nama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Desa</a:t>
                      </a:r>
                      <a:endParaRPr lang="id-ID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</a:t>
                      </a:r>
                      <a:r>
                        <a:rPr lang="id-ID" sz="16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umlah Kepala Keluarga</a:t>
                      </a:r>
                      <a:endParaRPr lang="id-ID" sz="1600" b="1" baseline="30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Jumlah Yang Belum Memiliki Kartu Keluarga</a:t>
                      </a:r>
                      <a:endParaRPr lang="id-ID" sz="14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Muara</a:t>
                      </a:r>
                      <a:r>
                        <a:rPr lang="id-ID" sz="1600" baseline="0" dirty="0" smtClean="0">
                          <a:latin typeface="Calibri" panose="020F0502020204030204" pitchFamily="34" charset="0"/>
                        </a:rPr>
                        <a:t> Komam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1.491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0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Batu</a:t>
                      </a:r>
                      <a:r>
                        <a:rPr lang="id-ID" sz="1600" baseline="0" dirty="0" smtClean="0">
                          <a:latin typeface="Calibri" panose="020F0502020204030204" pitchFamily="34" charset="0"/>
                        </a:rPr>
                        <a:t> Butok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656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86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Uko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88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4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Muara Langon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711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136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Muara Kuaro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104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Prayon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76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Muara Payang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181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13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Long Sayo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60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Swan Slotung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196</a:t>
                      </a:r>
                      <a:endParaRPr lang="id-ID" sz="1600" dirty="0" smtClean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9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Lusan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112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Binangon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102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Sekuan Makmur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191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37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Selerong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339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dirty="0" smtClean="0">
                          <a:latin typeface="Calibri" panose="020F0502020204030204" pitchFamily="34" charset="0"/>
                        </a:rPr>
                        <a:t>59</a:t>
                      </a:r>
                      <a:endParaRPr lang="id-ID" sz="16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4195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b="1" dirty="0" smtClean="0">
                          <a:latin typeface="Calibri" panose="020F0502020204030204" pitchFamily="34" charset="0"/>
                        </a:rPr>
                        <a:t>Jumlah</a:t>
                      </a:r>
                      <a:endParaRPr lang="id-ID" sz="1600" b="1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b="1" dirty="0" smtClean="0">
                          <a:latin typeface="Calibri" panose="020F0502020204030204" pitchFamily="34" charset="0"/>
                        </a:rPr>
                        <a:t>4.307</a:t>
                      </a:r>
                      <a:endParaRPr lang="id-ID" sz="1600" b="1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600" b="1" dirty="0" smtClean="0">
                          <a:latin typeface="Calibri" panose="020F0502020204030204" pitchFamily="34" charset="0"/>
                        </a:rPr>
                        <a:t>390</a:t>
                      </a:r>
                      <a:endParaRPr lang="id-ID" sz="1600" b="1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ADMINISTRASI KEPENDUDUKAN</a:t>
            </a:r>
          </a:p>
        </p:txBody>
      </p:sp>
    </p:spTree>
    <p:extLst>
      <p:ext uri="{BB962C8B-B14F-4D97-AF65-F5344CB8AC3E}">
        <p14:creationId xmlns:p14="http://schemas.microsoft.com/office/powerpoint/2010/main" val="20009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0446" y="4663440"/>
            <a:ext cx="8534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000" dirty="0" smtClean="0">
                <a:latin typeface="Calibri" panose="020F0502020204030204" pitchFamily="34" charset="0"/>
              </a:rPr>
              <a:t>Guna Menekan jumlah penduduk yang tidak memiliki Dokumen Kependudukan Kecamatan Muara Komam melakukan langkah strategis 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2000" dirty="0" smtClean="0">
                <a:latin typeface="Calibri" panose="020F0502020204030204" pitchFamily="34" charset="0"/>
              </a:rPr>
              <a:t>Perekaman e-KTP ke Desa-desa (Metode Jemput Bola).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2000" dirty="0" smtClean="0">
                <a:latin typeface="Calibri" panose="020F0502020204030204" pitchFamily="34" charset="0"/>
              </a:rPr>
              <a:t>Pembuatan Kartu Kelurga Ke Desa-desa.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sz="2000" dirty="0" smtClean="0">
                <a:latin typeface="Calibri" panose="020F0502020204030204" pitchFamily="34" charset="0"/>
              </a:rPr>
              <a:t>Penyederhanaan prosedur pengurusan dan waktu kepengurusan.</a:t>
            </a:r>
          </a:p>
        </p:txBody>
      </p:sp>
      <p:pic>
        <p:nvPicPr>
          <p:cNvPr id="4098" name="Picture 2" descr="E:\PICTURE\PATEN\Foto\IMG_3710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804453" y="1021537"/>
            <a:ext cx="5231994" cy="3355985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ADMINISTRASI KEPENDUDUKAN</a:t>
            </a:r>
          </a:p>
        </p:txBody>
      </p:sp>
    </p:spTree>
    <p:extLst>
      <p:ext uri="{BB962C8B-B14F-4D97-AF65-F5344CB8AC3E}">
        <p14:creationId xmlns:p14="http://schemas.microsoft.com/office/powerpoint/2010/main" val="21952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okumentasi Kegiatan\KEGIATAN 2014\Cetak\CSR\IMG_8328.JP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5050" y="2240364"/>
            <a:ext cx="4151006" cy="2801899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D:\Dokumentasi Kegiatan\KEGIATAN 2014\Cetak\CSR\IMG_8314.JP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63437" y="2240364"/>
            <a:ext cx="4225835" cy="2801899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DOKUMENTASI KEGIATAN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354" y="904991"/>
            <a:ext cx="73045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SOSIALISASI PEMBUATAN AKTA KELAHIRAN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3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okumentasi Kegiatan\KEGIATAN 2014\Cetak\CSR\IMG_8328.JPG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84796" y="2350853"/>
            <a:ext cx="4199465" cy="3149599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D:\Dokumentasi Kegiatan\KEGIATAN 2014\Cetak\CSR\IMG_8314.JPG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685213" y="2350853"/>
            <a:ext cx="4267200" cy="3149599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DOKUMENTASI KEGIATAN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354" y="904991"/>
            <a:ext cx="73045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PEMBUATAN KARTU KELUARGA KE DESA MUARA KUARO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15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679028"/>
            <a:ext cx="9144000" cy="30805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7383" y="2169820"/>
            <a:ext cx="8399417" cy="2206237"/>
          </a:xfrm>
        </p:spPr>
        <p:txBody>
          <a:bodyPr/>
          <a:lstStyle/>
          <a:p>
            <a:r>
              <a:rPr lang="id-ID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KESEJAHTERAAN</a:t>
            </a:r>
            <a:br>
              <a:rPr lang="id-ID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</a:br>
            <a:r>
              <a:rPr lang="id-ID" sz="6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RAKYAT</a:t>
            </a:r>
            <a:endParaRPr lang="id-ID"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2936" y="5964551"/>
            <a:ext cx="67975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sz="1600" dirty="0" smtClean="0">
              <a:solidFill>
                <a:srgbClr val="FFFFFF"/>
              </a:solidFill>
              <a:latin typeface="Calibri" charset="0"/>
            </a:endParaRP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SAMARINDA </a:t>
            </a:r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201</a:t>
            </a:r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5</a:t>
            </a:r>
            <a:endParaRPr lang="af-ZA" sz="1600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43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6646" y="1314322"/>
            <a:ext cx="838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 smtClean="0">
                <a:latin typeface="Calibri" panose="020F0502020204030204" pitchFamily="34" charset="0"/>
              </a:rPr>
              <a:t>Camat Melalui Kasi kesejahtraan </a:t>
            </a:r>
            <a:r>
              <a:rPr lang="id-ID" dirty="0">
                <a:latin typeface="Calibri" panose="020F0502020204030204" pitchFamily="34" charset="0"/>
              </a:rPr>
              <a:t>rakyat mempunyai tugas melaksanakan urusan kesejahteraan rakyat, adapun uraian tugasnya sebagai berikut 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Menyusun rencana kegiatan seksi kesejahteraan rakyat sesuai dengan data dan informasi yang di peroleh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Mengkoordinasikan kegiatan yang berhubungan dengan kesejahteraan rakyat pada instansi terkait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Menyelenggarakan pembinaan pada pengelola sarana hiburan dan sanggar seni serta macam-macam bentuk kebudayaan lain sesuai dengan ketentuan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Melaksanakan pembinaan generasi muda, olahraga, kewanitaan, kehidupan keagamaan dan pendidikan.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Melaksanakan pembinaan pada masyarakat agar tercipta kerukunan antar warga dan antar agama.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Mengevaluasi pelaksanaan program kesejahteraan sosial untuk di ketahui kekuranan dalam rangka perbaikan program kesejahteraan sosisl.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Menyiapkan rekomendasi sesuai bidang tugasnya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id-ID" dirty="0">
                <a:latin typeface="Calibri" panose="020F0502020204030204" pitchFamily="34" charset="0"/>
              </a:rPr>
              <a:t>Melaksanakan tugas lain sesuai pendelegasian wewenang dari camat.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KESEJAHTERAAN RAKYAT</a:t>
            </a:r>
          </a:p>
        </p:txBody>
      </p:sp>
    </p:spTree>
    <p:extLst>
      <p:ext uri="{BB962C8B-B14F-4D97-AF65-F5344CB8AC3E}">
        <p14:creationId xmlns:p14="http://schemas.microsoft.com/office/powerpoint/2010/main" val="207979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160358"/>
              </p:ext>
            </p:extLst>
          </p:nvPr>
        </p:nvGraphicFramePr>
        <p:xfrm>
          <a:off x="1900646" y="1539359"/>
          <a:ext cx="5334000" cy="504748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2861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478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40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Nama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Desa</a:t>
                      </a:r>
                      <a:endParaRPr lang="id-ID" sz="18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</a:t>
                      </a:r>
                      <a:r>
                        <a:rPr lang="id-ID" sz="18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umlah Penerima</a:t>
                      </a:r>
                      <a:r>
                        <a:rPr lang="id-ID" sz="1800" b="1" baseline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Raskin</a:t>
                      </a:r>
                      <a:endParaRPr lang="id-ID" sz="1800" b="1" baseline="30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Muara</a:t>
                      </a:r>
                      <a:r>
                        <a:rPr lang="id-ID" sz="1800" baseline="0" dirty="0" smtClean="0">
                          <a:latin typeface="Calibri" panose="020F0502020204030204" pitchFamily="34" charset="0"/>
                        </a:rPr>
                        <a:t> Komam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100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Batu</a:t>
                      </a:r>
                      <a:r>
                        <a:rPr lang="id-ID" sz="1800" baseline="0" dirty="0" smtClean="0">
                          <a:latin typeface="Calibri" panose="020F0502020204030204" pitchFamily="34" charset="0"/>
                        </a:rPr>
                        <a:t> Butok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118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Uko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20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Muara Langon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112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Muara Kuaro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58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Prayon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12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Muara Payang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67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Long Sayo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22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Swan Slotung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146</a:t>
                      </a:r>
                      <a:endParaRPr lang="id-ID" sz="1800" dirty="0" smtClean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Lusan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38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Binangon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32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Sekuan Makmur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104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Selerong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99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92901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b="1" dirty="0" smtClean="0">
                          <a:latin typeface="Calibri" panose="020F0502020204030204" pitchFamily="34" charset="0"/>
                        </a:rPr>
                        <a:t>Jumlah</a:t>
                      </a:r>
                      <a:endParaRPr lang="id-ID" sz="1800" b="1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800" b="1" dirty="0" smtClean="0">
                          <a:latin typeface="Calibri" panose="020F0502020204030204" pitchFamily="34" charset="0"/>
                        </a:rPr>
                        <a:t>928</a:t>
                      </a:r>
                      <a:endParaRPr lang="id-ID" sz="1800" b="1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KESEJAHTERAAN RAKYAT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354" y="904991"/>
            <a:ext cx="73045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DATA RASKIN TAHUN 2015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4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:\Dokumentasi Kegiatan\KEGIATAN 2014\MTQ KEC LONGIKIS\DSCF0332.JP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715691" y="2105298"/>
            <a:ext cx="4254137" cy="2819399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 descr="D:\Dokumentasi Kegiatan\KEGIATAN 2014\MTQ KEC LONGIKIS\DSCF0343.JP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3252" y="2105386"/>
            <a:ext cx="4322953" cy="2819311"/>
          </a:xfrm>
          <a:prstGeom prst="rect">
            <a:avLst/>
          </a:prstGeom>
          <a:ln w="88900" cap="sq" cmpd="thickThin">
            <a:solidFill>
              <a:srgbClr val="5F2D5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KESEJAHTERAAN RAKYAT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354" y="904991"/>
            <a:ext cx="73045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KEGIATAN MTQ KECAMATAN MUARA KOMAM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9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pic>
        <p:nvPicPr>
          <p:cNvPr id="1026" name="Picture 2" descr="KEC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25784" y="2707962"/>
            <a:ext cx="3180011" cy="3822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3574868" y="2707319"/>
            <a:ext cx="51816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latin typeface="Calibri" panose="020F0502020204030204" pitchFamily="34" charset="0"/>
              </a:rPr>
              <a:t>Sebelah</a:t>
            </a:r>
            <a:r>
              <a:rPr lang="en-US" sz="1600" b="1" dirty="0" smtClean="0">
                <a:latin typeface="Calibri" panose="020F0502020204030204" pitchFamily="34" charset="0"/>
              </a:rPr>
              <a:t> Utara </a:t>
            </a:r>
            <a:r>
              <a:rPr lang="en-US" sz="1600" dirty="0" smtClean="0">
                <a:latin typeface="Calibri" panose="020F0502020204030204" pitchFamily="34" charset="0"/>
              </a:rPr>
              <a:t>K</a:t>
            </a:r>
            <a:r>
              <a:rPr lang="id-ID" sz="1600" dirty="0" smtClean="0">
                <a:latin typeface="Calibri" panose="020F0502020204030204" pitchFamily="34" charset="0"/>
              </a:rPr>
              <a:t>ecamatan Long Kali dan Propinsi Kalimantan Tengah</a:t>
            </a:r>
            <a:r>
              <a:rPr lang="en-US" sz="1600" dirty="0" smtClean="0">
                <a:latin typeface="Calibri" panose="020F0502020204030204" pitchFamily="34" charset="0"/>
              </a:rPr>
              <a:t>,</a:t>
            </a:r>
            <a:endParaRPr lang="id-ID" sz="1600" dirty="0" smtClean="0">
              <a:latin typeface="Calibri" panose="020F0502020204030204" pitchFamily="34" charset="0"/>
            </a:endParaRPr>
          </a:p>
          <a:p>
            <a:r>
              <a:rPr lang="en-US" sz="1600" dirty="0" smtClean="0">
                <a:latin typeface="Calibri" panose="020F0502020204030204" pitchFamily="34" charset="0"/>
              </a:rPr>
              <a:t> </a:t>
            </a:r>
            <a:endParaRPr lang="id-ID" sz="1600" dirty="0" smtClean="0">
              <a:latin typeface="Calibri" panose="020F0502020204030204" pitchFamily="34" charset="0"/>
            </a:endParaRPr>
          </a:p>
          <a:p>
            <a:r>
              <a:rPr lang="id-ID" sz="1600" b="1" dirty="0" smtClean="0">
                <a:latin typeface="Calibri" panose="020F0502020204030204" pitchFamily="34" charset="0"/>
              </a:rPr>
              <a:t>S</a:t>
            </a:r>
            <a:r>
              <a:rPr lang="en-US" sz="1600" b="1" dirty="0" err="1" smtClean="0">
                <a:latin typeface="Calibri" panose="020F0502020204030204" pitchFamily="34" charset="0"/>
              </a:rPr>
              <a:t>ebelah</a:t>
            </a:r>
            <a:r>
              <a:rPr lang="en-US" sz="1600" b="1" dirty="0" smtClean="0">
                <a:latin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Calibri" panose="020F0502020204030204" pitchFamily="34" charset="0"/>
              </a:rPr>
              <a:t>timur</a:t>
            </a:r>
            <a:r>
              <a:rPr lang="en-US" sz="1600" b="1" dirty="0" smtClean="0">
                <a:latin typeface="Calibri" panose="020F0502020204030204" pitchFamily="34" charset="0"/>
              </a:rPr>
              <a:t> </a:t>
            </a:r>
            <a:r>
              <a:rPr lang="id-ID" sz="1600" dirty="0" smtClean="0">
                <a:latin typeface="Calibri" panose="020F0502020204030204" pitchFamily="34" charset="0"/>
              </a:rPr>
              <a:t>Kecamatan Batu Sopang dan Propinsi dan Kalimantan Selatan</a:t>
            </a:r>
            <a:r>
              <a:rPr lang="en-US" sz="1600" dirty="0" smtClean="0">
                <a:latin typeface="Calibri" panose="020F0502020204030204" pitchFamily="34" charset="0"/>
              </a:rPr>
              <a:t>, </a:t>
            </a:r>
            <a:endParaRPr lang="id-ID" sz="1600" dirty="0" smtClean="0">
              <a:latin typeface="Calibri" panose="020F0502020204030204" pitchFamily="34" charset="0"/>
            </a:endParaRPr>
          </a:p>
          <a:p>
            <a:endParaRPr lang="id-ID" sz="1600" dirty="0" smtClean="0">
              <a:latin typeface="Calibri" panose="020F0502020204030204" pitchFamily="34" charset="0"/>
            </a:endParaRPr>
          </a:p>
          <a:p>
            <a:r>
              <a:rPr lang="en-US" sz="1600" b="1" dirty="0" err="1" smtClean="0">
                <a:latin typeface="Calibri" panose="020F0502020204030204" pitchFamily="34" charset="0"/>
              </a:rPr>
              <a:t>Sebelah</a:t>
            </a:r>
            <a:r>
              <a:rPr lang="en-US" sz="1600" b="1" dirty="0" smtClean="0">
                <a:latin typeface="Calibri" panose="020F0502020204030204" pitchFamily="34" charset="0"/>
              </a:rPr>
              <a:t> Selatan </a:t>
            </a:r>
            <a:r>
              <a:rPr lang="id-ID" sz="1600" dirty="0" smtClean="0">
                <a:latin typeface="Calibri" panose="020F0502020204030204" pitchFamily="34" charset="0"/>
              </a:rPr>
              <a:t>berbatasan dengan Batu Sopang,</a:t>
            </a:r>
          </a:p>
          <a:p>
            <a:endParaRPr lang="id-ID" sz="1600" dirty="0" smtClean="0">
              <a:latin typeface="Calibri" panose="020F0502020204030204" pitchFamily="34" charset="0"/>
            </a:endParaRPr>
          </a:p>
          <a:p>
            <a:r>
              <a:rPr lang="id-ID" sz="1600" b="1" dirty="0" smtClean="0">
                <a:latin typeface="Calibri" panose="020F0502020204030204" pitchFamily="34" charset="0"/>
              </a:rPr>
              <a:t>S</a:t>
            </a:r>
            <a:r>
              <a:rPr lang="en-US" sz="1600" b="1" dirty="0" err="1" smtClean="0">
                <a:latin typeface="Calibri" panose="020F0502020204030204" pitchFamily="34" charset="0"/>
              </a:rPr>
              <a:t>ebelah</a:t>
            </a:r>
            <a:r>
              <a:rPr lang="en-US" sz="1600" b="1" dirty="0" smtClean="0">
                <a:latin typeface="Calibri" panose="020F0502020204030204" pitchFamily="34" charset="0"/>
              </a:rPr>
              <a:t> Barat </a:t>
            </a:r>
            <a:r>
              <a:rPr lang="en-US" sz="1600" dirty="0" err="1" smtClean="0">
                <a:latin typeface="Calibri" panose="020F0502020204030204" pitchFamily="34" charset="0"/>
              </a:rPr>
              <a:t>berbatasan</a:t>
            </a:r>
            <a:r>
              <a:rPr lang="en-US" sz="1600" dirty="0" smtClean="0">
                <a:latin typeface="Calibri" panose="020F0502020204030204" pitchFamily="34" charset="0"/>
              </a:rPr>
              <a:t> </a:t>
            </a:r>
            <a:r>
              <a:rPr lang="en-US" sz="1600" dirty="0" err="1" smtClean="0">
                <a:latin typeface="Calibri" panose="020F0502020204030204" pitchFamily="34" charset="0"/>
              </a:rPr>
              <a:t>dengan</a:t>
            </a:r>
            <a:r>
              <a:rPr lang="en-US" sz="1600" dirty="0" smtClean="0">
                <a:latin typeface="Calibri" panose="020F0502020204030204" pitchFamily="34" charset="0"/>
              </a:rPr>
              <a:t> P</a:t>
            </a:r>
            <a:r>
              <a:rPr lang="id-ID" sz="1600" dirty="0" smtClean="0">
                <a:latin typeface="Calibri" panose="020F0502020204030204" pitchFamily="34" charset="0"/>
              </a:rPr>
              <a:t>ropinsi Kalimantan Selatan dan Propinsi Kalimantan Tengah</a:t>
            </a:r>
            <a:r>
              <a:rPr lang="en-US" sz="1600" dirty="0" smtClean="0">
                <a:latin typeface="Calibri" panose="020F0502020204030204" pitchFamily="34" charset="0"/>
              </a:rPr>
              <a:t>.</a:t>
            </a:r>
            <a:endParaRPr lang="id-ID" sz="1600" dirty="0"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5784" y="1574981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 smtClean="0">
                <a:latin typeface="Calibri" panose="020F0502020204030204" pitchFamily="34" charset="0"/>
              </a:rPr>
              <a:t>Kecamatan Muara Komam merupakan wilayah Kabupaten Paser yang merupakan pintu perbatasan menuju Propinsi Kalimantan Selatan melalui jalan Negara Trans Kalimantan. Terletak pada posisi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</a:rPr>
              <a:t>1</a:t>
            </a:r>
            <a:r>
              <a:rPr lang="en-US" baseline="30000" dirty="0" smtClean="0">
                <a:latin typeface="Calibri" panose="020F0502020204030204" pitchFamily="34" charset="0"/>
              </a:rPr>
              <a:t>0</a:t>
            </a:r>
            <a:r>
              <a:rPr lang="id-ID" dirty="0" smtClean="0">
                <a:latin typeface="Calibri" panose="020F0502020204030204" pitchFamily="34" charset="0"/>
              </a:rPr>
              <a:t>40</a:t>
            </a:r>
            <a:r>
              <a:rPr lang="en-US" dirty="0" smtClean="0">
                <a:latin typeface="Calibri" panose="020F0502020204030204" pitchFamily="34" charset="0"/>
              </a:rPr>
              <a:t>’</a:t>
            </a:r>
            <a:r>
              <a:rPr lang="id-ID" dirty="0" smtClean="0">
                <a:latin typeface="Calibri" panose="020F0502020204030204" pitchFamily="34" charset="0"/>
              </a:rPr>
              <a:t>34</a:t>
            </a:r>
            <a:r>
              <a:rPr lang="en-US" dirty="0" smtClean="0">
                <a:latin typeface="Calibri" panose="020F0502020204030204" pitchFamily="34" charset="0"/>
              </a:rPr>
              <a:t>,</a:t>
            </a:r>
            <a:r>
              <a:rPr lang="id-ID" dirty="0" smtClean="0">
                <a:latin typeface="Calibri" panose="020F0502020204030204" pitchFamily="34" charset="0"/>
              </a:rPr>
              <a:t>50</a:t>
            </a:r>
            <a:r>
              <a:rPr lang="en-US" dirty="0" smtClean="0">
                <a:latin typeface="Calibri" panose="020F0502020204030204" pitchFamily="34" charset="0"/>
              </a:rPr>
              <a:t>” </a:t>
            </a:r>
            <a:r>
              <a:rPr lang="id-ID" dirty="0" smtClean="0">
                <a:latin typeface="Calibri" panose="020F0502020204030204" pitchFamily="34" charset="0"/>
              </a:rPr>
              <a:t>LU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 err="1" smtClean="0">
                <a:latin typeface="Calibri" panose="020F0502020204030204" pitchFamily="34" charset="0"/>
              </a:rPr>
              <a:t>dan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id-ID" dirty="0" smtClean="0">
                <a:latin typeface="Calibri" panose="020F0502020204030204" pitchFamily="34" charset="0"/>
              </a:rPr>
              <a:t>116</a:t>
            </a:r>
            <a:r>
              <a:rPr lang="en-US" baseline="30000" dirty="0" smtClean="0">
                <a:latin typeface="Calibri" panose="020F0502020204030204" pitchFamily="34" charset="0"/>
              </a:rPr>
              <a:t>0</a:t>
            </a:r>
            <a:r>
              <a:rPr lang="en-US" dirty="0" smtClean="0">
                <a:latin typeface="Calibri" panose="020F0502020204030204" pitchFamily="34" charset="0"/>
              </a:rPr>
              <a:t>4</a:t>
            </a:r>
            <a:r>
              <a:rPr lang="id-ID" dirty="0" smtClean="0">
                <a:latin typeface="Calibri" panose="020F0502020204030204" pitchFamily="34" charset="0"/>
              </a:rPr>
              <a:t>7</a:t>
            </a:r>
            <a:r>
              <a:rPr lang="en-US" dirty="0" smtClean="0">
                <a:latin typeface="Calibri" panose="020F0502020204030204" pitchFamily="34" charset="0"/>
              </a:rPr>
              <a:t>’</a:t>
            </a:r>
            <a:r>
              <a:rPr lang="id-ID" dirty="0" smtClean="0">
                <a:latin typeface="Calibri" panose="020F0502020204030204" pitchFamily="34" charset="0"/>
              </a:rPr>
              <a:t>25</a:t>
            </a:r>
            <a:r>
              <a:rPr lang="en-US" dirty="0" smtClean="0">
                <a:latin typeface="Calibri" panose="020F0502020204030204" pitchFamily="34" charset="0"/>
              </a:rPr>
              <a:t>,</a:t>
            </a:r>
            <a:r>
              <a:rPr lang="id-ID" dirty="0" smtClean="0">
                <a:latin typeface="Calibri" panose="020F0502020204030204" pitchFamily="34" charset="0"/>
              </a:rPr>
              <a:t>95</a:t>
            </a:r>
            <a:r>
              <a:rPr lang="en-US" dirty="0" smtClean="0">
                <a:latin typeface="Calibri" panose="020F0502020204030204" pitchFamily="34" charset="0"/>
              </a:rPr>
              <a:t>” </a:t>
            </a:r>
            <a:r>
              <a:rPr lang="id-ID" dirty="0" smtClean="0">
                <a:latin typeface="Calibri" panose="020F0502020204030204" pitchFamily="34" charset="0"/>
              </a:rPr>
              <a:t>BT</a:t>
            </a:r>
            <a:r>
              <a:rPr lang="en-US" dirty="0" smtClean="0">
                <a:latin typeface="Calibri" panose="020F0502020204030204" pitchFamily="34" charset="0"/>
              </a:rPr>
              <a:t>. </a:t>
            </a:r>
            <a:r>
              <a:rPr lang="id-ID" dirty="0" smtClean="0">
                <a:latin typeface="Calibri" panose="020F0502020204030204" pitchFamily="34" charset="0"/>
              </a:rPr>
              <a:t>Dengan Batas-Batas :</a:t>
            </a:r>
            <a:endParaRPr lang="id-ID" dirty="0">
              <a:latin typeface="Calibri" panose="020F0502020204030204" pitchFamily="34" charset="0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KECAMATAN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68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110699"/>
              </p:ext>
            </p:extLst>
          </p:nvPr>
        </p:nvGraphicFramePr>
        <p:xfrm>
          <a:off x="488769" y="1515663"/>
          <a:ext cx="8157754" cy="509758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917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861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797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540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No</a:t>
                      </a:r>
                      <a:endParaRPr lang="id-ID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Nama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/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Jenis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Penghargaan</a:t>
                      </a:r>
                      <a:endParaRPr lang="id-ID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Dari /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Penyelenggara</a:t>
                      </a:r>
                      <a:endParaRPr lang="id-ID" sz="18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latin typeface="Calibri" panose="020F0502020204030204" pitchFamily="34" charset="0"/>
                        </a:rPr>
                        <a:t>1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Juara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 II</a:t>
                      </a:r>
                      <a:r>
                        <a:rPr lang="id-ID" sz="1800" baseline="0" dirty="0" smtClean="0">
                          <a:latin typeface="Calibri" panose="020F0502020204030204" pitchFamily="34" charset="0"/>
                        </a:rPr>
                        <a:t> Administrasi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MTQ Kab. Paser ke 31 Tahun 2006 Kec. Batu Engau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latin typeface="Calibri" panose="020F0502020204030204" pitchFamily="34" charset="0"/>
                        </a:rPr>
                        <a:t>2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Juar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id-ID" sz="1800" baseline="0" dirty="0" smtClean="0">
                          <a:latin typeface="Calibri" panose="020F0502020204030204" pitchFamily="34" charset="0"/>
                        </a:rPr>
                        <a:t> II Pawai Taaruf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MTQ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Kab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Paser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ke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3</a:t>
                      </a:r>
                      <a:r>
                        <a:rPr lang="id-ID" sz="1800" dirty="0"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Tahun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200</a:t>
                      </a:r>
                      <a:r>
                        <a:rPr lang="id-ID" sz="1800" dirty="0"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Kec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id-ID" sz="1800" dirty="0">
                          <a:latin typeface="Calibri" panose="020F0502020204030204" pitchFamily="34" charset="0"/>
                        </a:rPr>
                        <a:t>Batu Engau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latin typeface="Calibri" panose="020F0502020204030204" pitchFamily="34" charset="0"/>
                        </a:rPr>
                        <a:t>3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Juara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I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II</a:t>
                      </a:r>
                      <a:r>
                        <a:rPr lang="id-ID" sz="1800" baseline="0" dirty="0" smtClean="0">
                          <a:latin typeface="Calibri" panose="020F0502020204030204" pitchFamily="34" charset="0"/>
                        </a:rPr>
                        <a:t> Umum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MTQ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Kab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Paser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ke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Tahun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200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7 </a:t>
                      </a:r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Kec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Paser Belengkong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latin typeface="Calibri" panose="020F0502020204030204" pitchFamily="34" charset="0"/>
                        </a:rPr>
                        <a:t>4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Juara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I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I</a:t>
                      </a:r>
                      <a:r>
                        <a:rPr lang="id-ID" sz="1800" baseline="0" dirty="0" smtClean="0">
                          <a:latin typeface="Calibri" panose="020F0502020204030204" pitchFamily="34" charset="0"/>
                        </a:rPr>
                        <a:t> Umum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MTQ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Kab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Paser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ke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Tahun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Kec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Muara Komam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>
                          <a:latin typeface="Calibri" panose="020F0502020204030204" pitchFamily="34" charset="0"/>
                        </a:rPr>
                        <a:t>5</a:t>
                      </a:r>
                      <a:endParaRPr lang="id-ID" sz="180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latin typeface="Calibri" panose="020F0502020204030204" pitchFamily="34" charset="0"/>
                        </a:rPr>
                        <a:t>Juara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I</a:t>
                      </a:r>
                      <a:r>
                        <a:rPr lang="id-ID" sz="1800" baseline="0" dirty="0" smtClean="0">
                          <a:latin typeface="Calibri" panose="020F0502020204030204" pitchFamily="34" charset="0"/>
                        </a:rPr>
                        <a:t> Administrasi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MTQ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Kab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Paser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ke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Tahun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Kec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Muara Komam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>
                          <a:latin typeface="Calibri" panose="020F0502020204030204" pitchFamily="34" charset="0"/>
                        </a:rPr>
                        <a:t>6</a:t>
                      </a:r>
                      <a:endParaRPr lang="id-ID" sz="180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Juara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I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II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Pawai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Taaruf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MTQ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Kab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Paser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ke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6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Tahun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20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11</a:t>
                      </a:r>
                      <a:r>
                        <a:rPr lang="en-US" sz="180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Kec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Muara Komam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235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>
                          <a:latin typeface="Calibri" panose="020F0502020204030204" pitchFamily="34" charset="0"/>
                        </a:rPr>
                        <a:t>7</a:t>
                      </a:r>
                      <a:endParaRPr lang="id-ID" sz="180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Juara I Lomba UP2K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PKK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Kabupaten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Paser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359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>
                          <a:latin typeface="Calibri" panose="020F0502020204030204" pitchFamily="34" charset="0"/>
                        </a:rPr>
                        <a:t>8</a:t>
                      </a:r>
                      <a:endParaRPr lang="id-ID" sz="180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Juara I Lomba Tari Paser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PKK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Kabupaten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Paser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558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>
                          <a:latin typeface="Calibri" panose="020F0502020204030204" pitchFamily="34" charset="0"/>
                        </a:rPr>
                        <a:t>9</a:t>
                      </a:r>
                      <a:endParaRPr lang="id-ID" sz="180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Juara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II 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Pidato 10 Program PKK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PKK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Kabupaten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Paser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800" dirty="0">
                          <a:latin typeface="Calibri" panose="020F0502020204030204" pitchFamily="34" charset="0"/>
                        </a:rPr>
                        <a:t>10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Juara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d-ID" sz="1800" dirty="0" smtClean="0">
                          <a:latin typeface="Calibri" panose="020F0502020204030204" pitchFamily="34" charset="0"/>
                        </a:rPr>
                        <a:t>Harapan</a:t>
                      </a:r>
                      <a:r>
                        <a:rPr lang="id-ID" sz="1800" baseline="0" dirty="0" smtClean="0">
                          <a:latin typeface="Calibri" panose="020F0502020204030204" pitchFamily="34" charset="0"/>
                        </a:rPr>
                        <a:t> I Penyuluhan Kesehatan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 panose="020F0502020204030204" pitchFamily="34" charset="0"/>
                        </a:rPr>
                        <a:t>PKK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Kabupaten</a:t>
                      </a:r>
                      <a:r>
                        <a:rPr lang="en-US" sz="1800" dirty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>
                          <a:latin typeface="Calibri" panose="020F0502020204030204" pitchFamily="34" charset="0"/>
                        </a:rPr>
                        <a:t>Paser</a:t>
                      </a:r>
                      <a:endParaRPr lang="id-ID" sz="1800" dirty="0">
                        <a:latin typeface="Calibri" panose="020F0502020204030204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38773" marR="38773" marT="0" marB="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" y="-18460"/>
            <a:ext cx="9144000" cy="704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6" y="187910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4423" y="-13430"/>
            <a:ext cx="7583551" cy="6280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PROFIL KANTOR CAMAT MUARA KOMAM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4354" y="904991"/>
            <a:ext cx="73045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d-ID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DAFTAR INVENTARISASI PRESTASI/PENGHARGAAN</a:t>
            </a:r>
            <a:endParaRPr lang="id-ID" sz="24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14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8"/>
          <a:stretch/>
        </p:blipFill>
        <p:spPr>
          <a:xfrm>
            <a:off x="0" y="1679028"/>
            <a:ext cx="9144000" cy="3080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5223"/>
            <a:ext cx="9144000" cy="9927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72936" y="5964551"/>
            <a:ext cx="679752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Disampaikan dalam :</a:t>
            </a: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PRESENTASI PENILAIAN CAMAT &amp; KECAMATAN BERPRESTASI TINGKAT PROVINSI</a:t>
            </a:r>
            <a:endParaRPr lang="af-ZA" sz="1600" dirty="0" smtClean="0">
              <a:solidFill>
                <a:srgbClr val="FFFFFF"/>
              </a:solidFill>
              <a:latin typeface="Calibri" charset="0"/>
            </a:endParaRPr>
          </a:p>
          <a:p>
            <a:pPr algn="r"/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SAMARINDA </a:t>
            </a:r>
            <a:r>
              <a:rPr lang="af-ZA" sz="1600" dirty="0" smtClean="0">
                <a:solidFill>
                  <a:srgbClr val="FFFFFF"/>
                </a:solidFill>
                <a:latin typeface="Calibri" charset="0"/>
              </a:rPr>
              <a:t>201</a:t>
            </a:r>
            <a:r>
              <a:rPr lang="id-ID" sz="1600" dirty="0" smtClean="0">
                <a:solidFill>
                  <a:srgbClr val="FFFFFF"/>
                </a:solidFill>
                <a:latin typeface="Calibri" charset="0"/>
              </a:rPr>
              <a:t>5</a:t>
            </a:r>
            <a:endParaRPr lang="af-ZA" sz="1600" dirty="0">
              <a:solidFill>
                <a:srgbClr val="FFFFFF"/>
              </a:solidFill>
              <a:latin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KANTOR CAMAT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3" y="2415479"/>
            <a:ext cx="7329713" cy="1432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582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2900" y="1538118"/>
            <a:ext cx="8458200" cy="73866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algn="just"/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Ibu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kota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kecamatan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id-ID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Muara Komam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adalah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id-ID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Kelurahan Muara Komam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.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Kecamatan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id-ID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Muara Komam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memiliki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id-ID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12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desa</a:t>
            </a:r>
            <a:r>
              <a:rPr lang="id-ID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, 1 Kelurahan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dan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id-ID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12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kepala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desa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yang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dibantu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dengan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id-ID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4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sekretaris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desa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.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Desa</a:t>
            </a:r>
            <a:r>
              <a:rPr lang="id-ID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yang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belum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memiliki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sekrestaris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desa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en-US" altLang="zh-CN" sz="1400" dirty="0" err="1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yaitu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 </a:t>
            </a:r>
            <a:r>
              <a:rPr lang="id-ID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8 Desa</a:t>
            </a:r>
            <a:r>
              <a:rPr lang="en-US" altLang="zh-CN" sz="1400" dirty="0" smtClean="0">
                <a:solidFill>
                  <a:schemeClr val="tx1"/>
                </a:solidFill>
                <a:latin typeface="Calibri" pitchFamily="34" charset="0"/>
                <a:ea typeface="Times New Roman" pitchFamily="18" charset="0"/>
                <a:cs typeface="Calibri" pitchFamily="34" charset="0"/>
              </a:rPr>
              <a:t>.</a:t>
            </a:r>
            <a:endParaRPr lang="id-ID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055110"/>
              </p:ext>
            </p:extLst>
          </p:nvPr>
        </p:nvGraphicFramePr>
        <p:xfrm>
          <a:off x="1499211" y="2448927"/>
          <a:ext cx="6120789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02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40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402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Desa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LURAH/KADES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SEKLUR/SEKDES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Muara Komam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Usman, S.Sos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Padelansyah, S.Pdi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Batu Butok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Fauzi Mulyani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Syahransyah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Uko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Hj. Salawati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Muara Langon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Darsani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Rahmad Rimbawan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Muara Kuaro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Gusti Mesransyah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Prayon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Barniah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Sudiati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Muara Payang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H. Haderiani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Long</a:t>
                      </a:r>
                      <a:r>
                        <a:rPr lang="id-ID" sz="1400" baseline="0" dirty="0" smtClean="0">
                          <a:latin typeface="Calibri" panose="020F0502020204030204" pitchFamily="34" charset="0"/>
                        </a:rPr>
                        <a:t> Sayo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Logam. K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Swan Slotung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H. Hasan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Lusan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Siswanto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Binangon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Ilham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Sekuan Makmur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Matroji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Jumadi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91561"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Selerong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Norjani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-</a:t>
                      </a:r>
                      <a:endParaRPr lang="id-ID" sz="14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KECAMATAN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52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55422"/>
              </p:ext>
            </p:extLst>
          </p:nvPr>
        </p:nvGraphicFramePr>
        <p:xfrm>
          <a:off x="876300" y="2205449"/>
          <a:ext cx="7391399" cy="443048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731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021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573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688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Nama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Desa</a:t>
                      </a:r>
                      <a:endParaRPr lang="id-ID" sz="14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L</a:t>
                      </a:r>
                      <a:r>
                        <a:rPr lang="id-ID" sz="14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uas Wilayah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(Km</a:t>
                      </a:r>
                      <a:r>
                        <a:rPr lang="id-ID" sz="1400" b="1" baseline="300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id-ID" sz="1400" b="1" baseline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)</a:t>
                      </a:r>
                      <a:endParaRPr lang="id-ID" sz="1400" b="1" baseline="30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Jumlah Penduduk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(Jiwa)</a:t>
                      </a:r>
                      <a:endParaRPr lang="id-ID" sz="14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>
                    <a:gradFill flip="none" rotWithShape="1">
                      <a:gsLst>
                        <a:gs pos="0">
                          <a:srgbClr val="5F2D5F">
                            <a:shade val="30000"/>
                            <a:satMod val="115000"/>
                          </a:srgbClr>
                        </a:gs>
                        <a:gs pos="50000">
                          <a:srgbClr val="5F2D5F">
                            <a:shade val="67500"/>
                            <a:satMod val="115000"/>
                          </a:srgbClr>
                        </a:gs>
                        <a:gs pos="100000">
                          <a:srgbClr val="5F2D5F">
                            <a:shade val="100000"/>
                            <a:satMod val="115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Muara</a:t>
                      </a:r>
                      <a:r>
                        <a:rPr lang="id-ID" sz="1400" baseline="0" dirty="0" smtClean="0">
                          <a:latin typeface="Calibri" panose="020F0502020204030204" pitchFamily="34" charset="0"/>
                        </a:rPr>
                        <a:t> Komam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29,81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4.337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Batu</a:t>
                      </a:r>
                      <a:r>
                        <a:rPr lang="id-ID" sz="1400" baseline="0" dirty="0" smtClean="0">
                          <a:latin typeface="Calibri" panose="020F0502020204030204" pitchFamily="34" charset="0"/>
                        </a:rPr>
                        <a:t> Butok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81,30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2.045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Uko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44,91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277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Muara Langon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114,5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2.605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Muara Kuaro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20,36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371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Prayon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83,66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330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Muara Payang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56,61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638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Long Sayo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233,76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192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Swan Slotung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495,78</a:t>
                      </a:r>
                      <a:endParaRPr lang="id-ID" sz="1400" dirty="0" smtClean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692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Lusan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466,71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424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Binangon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96,15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400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Sekuan Makmur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170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702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Selerong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30,2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1.121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7583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Jumlah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1.753,40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d-ID" sz="1400" dirty="0" smtClean="0">
                          <a:latin typeface="Calibri" panose="020F0502020204030204" pitchFamily="34" charset="0"/>
                        </a:rPr>
                        <a:t>14.174</a:t>
                      </a:r>
                      <a:endParaRPr lang="id-ID" sz="1400" dirty="0">
                        <a:latin typeface="Calibri" panose="020F05020202040302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6299" y="1555957"/>
            <a:ext cx="739139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d-ID" sz="2400" dirty="0" smtClean="0">
                <a:solidFill>
                  <a:schemeClr val="tx1"/>
                </a:solidFill>
              </a:rPr>
              <a:t>Jumlah Penduduk</a:t>
            </a:r>
            <a:endParaRPr lang="id-ID" sz="24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16"/>
            <a:ext cx="9144000" cy="1410789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362539"/>
            <a:ext cx="7620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r"/>
            <a:r>
              <a:rPr lang="id-ID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charset="0"/>
              </a:rPr>
              <a:t>PROFIL KECAMATAN MUARA KOMAM</a:t>
            </a:r>
            <a:endParaRPr lang="en-US" sz="3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63" y="183445"/>
            <a:ext cx="898521" cy="1126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5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</TotalTime>
  <Words>6694</Words>
  <Application>Microsoft Macintosh PowerPoint</Application>
  <PresentationFormat>On-screen Show (4:3)</PresentationFormat>
  <Paragraphs>1069</Paragraphs>
  <Slides>71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Calibri</vt:lpstr>
      <vt:lpstr>Calibri Light</vt:lpstr>
      <vt:lpstr>Franklin Gothic Medium Cond</vt:lpstr>
      <vt:lpstr>ＭＳ Ｐゴシック</vt:lpstr>
      <vt:lpstr>Times New Roman</vt:lpstr>
      <vt:lpstr>Wingdings 2</vt:lpstr>
      <vt:lpstr>Arial</vt:lpstr>
      <vt:lpstr>HDOfficeLightV0</vt:lpstr>
      <vt:lpstr>PowerPoint Presentation</vt:lpstr>
      <vt:lpstr>PowerPoint Presentation</vt:lpstr>
      <vt:lpstr>Syaifuddin Zuhri. S.Sos</vt:lpstr>
      <vt:lpstr>Syaifuddin Zuhri. S.Sos</vt:lpstr>
      <vt:lpstr>Syaifuddin Zuhri. S.Sos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TATA KELOLA PEMERINTAHAN</vt:lpstr>
      <vt:lpstr>PowerPoint Presentation</vt:lpstr>
      <vt:lpstr>PowerPoint Presentation</vt:lpstr>
      <vt:lpstr>PowerPoint Presentation</vt:lpstr>
      <vt:lpstr>PowerPoint Presentation</vt:lpstr>
      <vt:lpstr>PELAYANAN PUBLIK</vt:lpstr>
      <vt:lpstr>PowerPoint Presentation</vt:lpstr>
      <vt:lpstr>PowerPoint Presentation</vt:lpstr>
      <vt:lpstr>PowerPoint Presentation</vt:lpstr>
      <vt:lpstr>PELAYANAN ADMINISTRASI TERPADU KECAMATAN (PATEN)</vt:lpstr>
      <vt:lpstr>PATEN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KETENTRAMAN KETERTIBAN</vt:lpstr>
      <vt:lpstr>PowerPoint Presentation</vt:lpstr>
      <vt:lpstr>PowerPoint Presentation</vt:lpstr>
      <vt:lpstr>PowerPoint Presentation</vt:lpstr>
      <vt:lpstr>PEMBINAAN PEMERINTAHAN  DESA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ADMINISTRASI  KEPENDUDUKAN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KESEJAHTERAAN RAKYAT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Rizki Zailani Achmad</dc:creator>
  <cp:lastModifiedBy>Microsoft Office User</cp:lastModifiedBy>
  <cp:revision>75</cp:revision>
  <dcterms:created xsi:type="dcterms:W3CDTF">2015-12-07T15:52:22Z</dcterms:created>
  <dcterms:modified xsi:type="dcterms:W3CDTF">2015-12-12T11:43:13Z</dcterms:modified>
</cp:coreProperties>
</file>